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7" r:id="rId3"/>
    <p:sldId id="425" r:id="rId4"/>
    <p:sldId id="427" r:id="rId5"/>
    <p:sldId id="429" r:id="rId6"/>
    <p:sldId id="428" r:id="rId7"/>
    <p:sldId id="430" r:id="rId8"/>
    <p:sldId id="431" r:id="rId9"/>
    <p:sldId id="432" r:id="rId10"/>
    <p:sldId id="434" r:id="rId11"/>
    <p:sldId id="435" r:id="rId12"/>
    <p:sldId id="436" r:id="rId13"/>
    <p:sldId id="439" r:id="rId14"/>
    <p:sldId id="441" r:id="rId15"/>
    <p:sldId id="438" r:id="rId16"/>
    <p:sldId id="440" r:id="rId17"/>
    <p:sldId id="443" r:id="rId18"/>
    <p:sldId id="445" r:id="rId19"/>
    <p:sldId id="447" r:id="rId20"/>
    <p:sldId id="444" r:id="rId21"/>
    <p:sldId id="448" r:id="rId22"/>
    <p:sldId id="455" r:id="rId23"/>
    <p:sldId id="450" r:id="rId24"/>
    <p:sldId id="442" r:id="rId25"/>
    <p:sldId id="451" r:id="rId26"/>
    <p:sldId id="452" r:id="rId27"/>
    <p:sldId id="453" r:id="rId28"/>
    <p:sldId id="401" r:id="rId29"/>
    <p:sldId id="393" r:id="rId30"/>
    <p:sldId id="400" r:id="rId31"/>
    <p:sldId id="402" r:id="rId32"/>
    <p:sldId id="45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E5F5"/>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EAAB1-3D9C-4D9F-AA10-988056217FC6}" v="24" dt="2025-02-09T02:45:47.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p:scale>
          <a:sx n="50" d="100"/>
          <a:sy n="50" d="100"/>
        </p:scale>
        <p:origin x="1862" y="61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MAURO GUTIERREZ" userId="990a4cdc-65a2-4750-8bfa-a5d23b6aaa2d" providerId="ADAL" clId="{1CAEAAB1-3D9C-4D9F-AA10-988056217FC6}"/>
    <pc:docChg chg="undo custSel addSld delSld modSld sldOrd">
      <pc:chgData name="FRANCISCO MAURO GUTIERREZ" userId="990a4cdc-65a2-4750-8bfa-a5d23b6aaa2d" providerId="ADAL" clId="{1CAEAAB1-3D9C-4D9F-AA10-988056217FC6}" dt="2025-02-09T02:52:50.199" v="1782" actId="20577"/>
      <pc:docMkLst>
        <pc:docMk/>
      </pc:docMkLst>
      <pc:sldChg chg="addSp delSp modSp mod ord">
        <pc:chgData name="FRANCISCO MAURO GUTIERREZ" userId="990a4cdc-65a2-4750-8bfa-a5d23b6aaa2d" providerId="ADAL" clId="{1CAEAAB1-3D9C-4D9F-AA10-988056217FC6}" dt="2025-02-09T02:38:59.772" v="908" actId="1076"/>
        <pc:sldMkLst>
          <pc:docMk/>
          <pc:sldMk cId="4119016118" sldId="393"/>
        </pc:sldMkLst>
        <pc:spChg chg="del">
          <ac:chgData name="FRANCISCO MAURO GUTIERREZ" userId="990a4cdc-65a2-4750-8bfa-a5d23b6aaa2d" providerId="ADAL" clId="{1CAEAAB1-3D9C-4D9F-AA10-988056217FC6}" dt="2025-02-09T02:35:11.536" v="813" actId="478"/>
          <ac:spMkLst>
            <pc:docMk/>
            <pc:sldMk cId="4119016118" sldId="393"/>
            <ac:spMk id="2" creationId="{AB7EB655-0D88-0F73-E8C7-9B8DF5786165}"/>
          </ac:spMkLst>
        </pc:spChg>
        <pc:spChg chg="mod">
          <ac:chgData name="FRANCISCO MAURO GUTIERREZ" userId="990a4cdc-65a2-4750-8bfa-a5d23b6aaa2d" providerId="ADAL" clId="{1CAEAAB1-3D9C-4D9F-AA10-988056217FC6}" dt="2025-02-09T02:38:59.772" v="908" actId="1076"/>
          <ac:spMkLst>
            <pc:docMk/>
            <pc:sldMk cId="4119016118" sldId="393"/>
            <ac:spMk id="3" creationId="{1D9B1574-4E77-A7F8-DF5C-5F249ACCAB6B}"/>
          </ac:spMkLst>
        </pc:spChg>
        <pc:spChg chg="mod">
          <ac:chgData name="FRANCISCO MAURO GUTIERREZ" userId="990a4cdc-65a2-4750-8bfa-a5d23b6aaa2d" providerId="ADAL" clId="{1CAEAAB1-3D9C-4D9F-AA10-988056217FC6}" dt="2025-02-09T02:37:18.230" v="834" actId="1076"/>
          <ac:spMkLst>
            <pc:docMk/>
            <pc:sldMk cId="4119016118" sldId="393"/>
            <ac:spMk id="4" creationId="{DCAF6EAC-586B-BD5B-413E-5AFC8DF9FC6D}"/>
          </ac:spMkLst>
        </pc:spChg>
        <pc:spChg chg="mod">
          <ac:chgData name="FRANCISCO MAURO GUTIERREZ" userId="990a4cdc-65a2-4750-8bfa-a5d23b6aaa2d" providerId="ADAL" clId="{1CAEAAB1-3D9C-4D9F-AA10-988056217FC6}" dt="2025-02-09T02:38:51.629" v="907" actId="1038"/>
          <ac:spMkLst>
            <pc:docMk/>
            <pc:sldMk cId="4119016118" sldId="393"/>
            <ac:spMk id="9" creationId="{57FDB993-F179-E8B0-D531-F9668A4ABE99}"/>
          </ac:spMkLst>
        </pc:spChg>
        <pc:spChg chg="mod">
          <ac:chgData name="FRANCISCO MAURO GUTIERREZ" userId="990a4cdc-65a2-4750-8bfa-a5d23b6aaa2d" providerId="ADAL" clId="{1CAEAAB1-3D9C-4D9F-AA10-988056217FC6}" dt="2025-02-09T02:38:51.629" v="907" actId="1038"/>
          <ac:spMkLst>
            <pc:docMk/>
            <pc:sldMk cId="4119016118" sldId="393"/>
            <ac:spMk id="10" creationId="{3C04E960-8557-560C-E7EA-D323A52BB5DD}"/>
          </ac:spMkLst>
        </pc:spChg>
        <pc:spChg chg="add del mod">
          <ac:chgData name="FRANCISCO MAURO GUTIERREZ" userId="990a4cdc-65a2-4750-8bfa-a5d23b6aaa2d" providerId="ADAL" clId="{1CAEAAB1-3D9C-4D9F-AA10-988056217FC6}" dt="2025-02-09T02:35:13.452" v="814" actId="478"/>
          <ac:spMkLst>
            <pc:docMk/>
            <pc:sldMk cId="4119016118" sldId="393"/>
            <ac:spMk id="12" creationId="{C22DB065-B7EF-40C5-DA8B-28936327E40C}"/>
          </ac:spMkLst>
        </pc:spChg>
        <pc:spChg chg="add mod">
          <ac:chgData name="FRANCISCO MAURO GUTIERREZ" userId="990a4cdc-65a2-4750-8bfa-a5d23b6aaa2d" providerId="ADAL" clId="{1CAEAAB1-3D9C-4D9F-AA10-988056217FC6}" dt="2025-02-09T02:38:20.797" v="850"/>
          <ac:spMkLst>
            <pc:docMk/>
            <pc:sldMk cId="4119016118" sldId="393"/>
            <ac:spMk id="13" creationId="{1660BEFF-8424-6457-A566-A372B2D6394E}"/>
          </ac:spMkLst>
        </pc:spChg>
        <pc:picChg chg="mod">
          <ac:chgData name="FRANCISCO MAURO GUTIERREZ" userId="990a4cdc-65a2-4750-8bfa-a5d23b6aaa2d" providerId="ADAL" clId="{1CAEAAB1-3D9C-4D9F-AA10-988056217FC6}" dt="2025-02-09T02:38:33.469" v="874" actId="1038"/>
          <ac:picMkLst>
            <pc:docMk/>
            <pc:sldMk cId="4119016118" sldId="393"/>
            <ac:picMk id="6" creationId="{076E3E10-3990-1EA8-2A6A-8B34047FEA72}"/>
          </ac:picMkLst>
        </pc:picChg>
        <pc:picChg chg="mod">
          <ac:chgData name="FRANCISCO MAURO GUTIERREZ" userId="990a4cdc-65a2-4750-8bfa-a5d23b6aaa2d" providerId="ADAL" clId="{1CAEAAB1-3D9C-4D9F-AA10-988056217FC6}" dt="2025-02-09T02:38:43.141" v="890" actId="1038"/>
          <ac:picMkLst>
            <pc:docMk/>
            <pc:sldMk cId="4119016118" sldId="393"/>
            <ac:picMk id="7" creationId="{D98EF123-D4F0-E5CA-445C-16C46DA1A8D3}"/>
          </ac:picMkLst>
        </pc:picChg>
        <pc:cxnChg chg="mod">
          <ac:chgData name="FRANCISCO MAURO GUTIERREZ" userId="990a4cdc-65a2-4750-8bfa-a5d23b6aaa2d" providerId="ADAL" clId="{1CAEAAB1-3D9C-4D9F-AA10-988056217FC6}" dt="2025-02-09T02:38:51.629" v="907" actId="1038"/>
          <ac:cxnSpMkLst>
            <pc:docMk/>
            <pc:sldMk cId="4119016118" sldId="393"/>
            <ac:cxnSpMk id="8" creationId="{591F3441-2674-0E91-AB37-2BAE4CD1871A}"/>
          </ac:cxnSpMkLst>
        </pc:cxnChg>
      </pc:sldChg>
      <pc:sldChg chg="addSp delSp modSp mod ord">
        <pc:chgData name="FRANCISCO MAURO GUTIERREZ" userId="990a4cdc-65a2-4750-8bfa-a5d23b6aaa2d" providerId="ADAL" clId="{1CAEAAB1-3D9C-4D9F-AA10-988056217FC6}" dt="2025-02-09T02:46:55.836" v="995" actId="478"/>
        <pc:sldMkLst>
          <pc:docMk/>
          <pc:sldMk cId="4162245757" sldId="400"/>
        </pc:sldMkLst>
        <pc:spChg chg="del">
          <ac:chgData name="FRANCISCO MAURO GUTIERREZ" userId="990a4cdc-65a2-4750-8bfa-a5d23b6aaa2d" providerId="ADAL" clId="{1CAEAAB1-3D9C-4D9F-AA10-988056217FC6}" dt="2025-02-09T02:45:35.151" v="949" actId="478"/>
          <ac:spMkLst>
            <pc:docMk/>
            <pc:sldMk cId="4162245757" sldId="400"/>
            <ac:spMk id="2" creationId="{AB7EB655-0D88-0F73-E8C7-9B8DF5786165}"/>
          </ac:spMkLst>
        </pc:spChg>
        <pc:spChg chg="mod">
          <ac:chgData name="FRANCISCO MAURO GUTIERREZ" userId="990a4cdc-65a2-4750-8bfa-a5d23b6aaa2d" providerId="ADAL" clId="{1CAEAAB1-3D9C-4D9F-AA10-988056217FC6}" dt="2025-02-09T02:43:48.942" v="944" actId="1076"/>
          <ac:spMkLst>
            <pc:docMk/>
            <pc:sldMk cId="4162245757" sldId="400"/>
            <ac:spMk id="3" creationId="{06BE209A-F78D-49FA-4804-93B40831F511}"/>
          </ac:spMkLst>
        </pc:spChg>
        <pc:spChg chg="mod">
          <ac:chgData name="FRANCISCO MAURO GUTIERREZ" userId="990a4cdc-65a2-4750-8bfa-a5d23b6aaa2d" providerId="ADAL" clId="{1CAEAAB1-3D9C-4D9F-AA10-988056217FC6}" dt="2025-02-09T02:42:57.965" v="932" actId="1076"/>
          <ac:spMkLst>
            <pc:docMk/>
            <pc:sldMk cId="4162245757" sldId="400"/>
            <ac:spMk id="7" creationId="{732E50B1-BBD9-F369-4A7B-72B606943850}"/>
          </ac:spMkLst>
        </pc:spChg>
        <pc:spChg chg="add mod">
          <ac:chgData name="FRANCISCO MAURO GUTIERREZ" userId="990a4cdc-65a2-4750-8bfa-a5d23b6aaa2d" providerId="ADAL" clId="{1CAEAAB1-3D9C-4D9F-AA10-988056217FC6}" dt="2025-02-09T02:43:40.820" v="942" actId="1076"/>
          <ac:spMkLst>
            <pc:docMk/>
            <pc:sldMk cId="4162245757" sldId="400"/>
            <ac:spMk id="12" creationId="{B0479ED2-1BF1-66A8-DF2F-0CB471317290}"/>
          </ac:spMkLst>
        </pc:spChg>
        <pc:spChg chg="del mod">
          <ac:chgData name="FRANCISCO MAURO GUTIERREZ" userId="990a4cdc-65a2-4750-8bfa-a5d23b6aaa2d" providerId="ADAL" clId="{1CAEAAB1-3D9C-4D9F-AA10-988056217FC6}" dt="2025-02-09T02:43:18.047" v="936" actId="21"/>
          <ac:spMkLst>
            <pc:docMk/>
            <pc:sldMk cId="4162245757" sldId="400"/>
            <ac:spMk id="15" creationId="{6876B7B5-E1DE-F7E6-556E-349AE43EBAC9}"/>
          </ac:spMkLst>
        </pc:spChg>
        <pc:spChg chg="del mod">
          <ac:chgData name="FRANCISCO MAURO GUTIERREZ" userId="990a4cdc-65a2-4750-8bfa-a5d23b6aaa2d" providerId="ADAL" clId="{1CAEAAB1-3D9C-4D9F-AA10-988056217FC6}" dt="2025-02-09T02:43:18.047" v="936" actId="21"/>
          <ac:spMkLst>
            <pc:docMk/>
            <pc:sldMk cId="4162245757" sldId="400"/>
            <ac:spMk id="16" creationId="{BE2DC3D0-1352-A70B-39E0-1FFEF566F495}"/>
          </ac:spMkLst>
        </pc:spChg>
        <pc:spChg chg="add del mod">
          <ac:chgData name="FRANCISCO MAURO GUTIERREZ" userId="990a4cdc-65a2-4750-8bfa-a5d23b6aaa2d" providerId="ADAL" clId="{1CAEAAB1-3D9C-4D9F-AA10-988056217FC6}" dt="2025-02-09T02:45:38.212" v="950" actId="478"/>
          <ac:spMkLst>
            <pc:docMk/>
            <pc:sldMk cId="4162245757" sldId="400"/>
            <ac:spMk id="17" creationId="{01794902-8A4F-EE39-5CA4-B172C9440BC4}"/>
          </ac:spMkLst>
        </pc:spChg>
        <pc:spChg chg="add del">
          <ac:chgData name="FRANCISCO MAURO GUTIERREZ" userId="990a4cdc-65a2-4750-8bfa-a5d23b6aaa2d" providerId="ADAL" clId="{1CAEAAB1-3D9C-4D9F-AA10-988056217FC6}" dt="2025-02-09T02:45:39.784" v="952" actId="22"/>
          <ac:spMkLst>
            <pc:docMk/>
            <pc:sldMk cId="4162245757" sldId="400"/>
            <ac:spMk id="20" creationId="{53B35AA4-609C-0C28-AB0A-DCFC29134D15}"/>
          </ac:spMkLst>
        </pc:spChg>
        <pc:spChg chg="del mod">
          <ac:chgData name="FRANCISCO MAURO GUTIERREZ" userId="990a4cdc-65a2-4750-8bfa-a5d23b6aaa2d" providerId="ADAL" clId="{1CAEAAB1-3D9C-4D9F-AA10-988056217FC6}" dt="2025-02-09T02:43:18.047" v="936" actId="21"/>
          <ac:spMkLst>
            <pc:docMk/>
            <pc:sldMk cId="4162245757" sldId="400"/>
            <ac:spMk id="21" creationId="{BBDA02F9-5E99-E0B4-468F-3EE021C475B4}"/>
          </ac:spMkLst>
        </pc:spChg>
        <pc:spChg chg="del mod">
          <ac:chgData name="FRANCISCO MAURO GUTIERREZ" userId="990a4cdc-65a2-4750-8bfa-a5d23b6aaa2d" providerId="ADAL" clId="{1CAEAAB1-3D9C-4D9F-AA10-988056217FC6}" dt="2025-02-09T02:43:18.047" v="936" actId="21"/>
          <ac:spMkLst>
            <pc:docMk/>
            <pc:sldMk cId="4162245757" sldId="400"/>
            <ac:spMk id="22" creationId="{50259F59-CB93-D427-AD46-70204E10ED8B}"/>
          </ac:spMkLst>
        </pc:spChg>
        <pc:spChg chg="add del">
          <ac:chgData name="FRANCISCO MAURO GUTIERREZ" userId="990a4cdc-65a2-4750-8bfa-a5d23b6aaa2d" providerId="ADAL" clId="{1CAEAAB1-3D9C-4D9F-AA10-988056217FC6}" dt="2025-02-09T02:45:41.436" v="954" actId="22"/>
          <ac:spMkLst>
            <pc:docMk/>
            <pc:sldMk cId="4162245757" sldId="400"/>
            <ac:spMk id="24" creationId="{8F038F25-1B04-5DB7-165F-2A82673E20C3}"/>
          </ac:spMkLst>
        </pc:spChg>
        <pc:spChg chg="add del mod">
          <ac:chgData name="FRANCISCO MAURO GUTIERREZ" userId="990a4cdc-65a2-4750-8bfa-a5d23b6aaa2d" providerId="ADAL" clId="{1CAEAAB1-3D9C-4D9F-AA10-988056217FC6}" dt="2025-02-09T02:46:55.836" v="995" actId="478"/>
          <ac:spMkLst>
            <pc:docMk/>
            <pc:sldMk cId="4162245757" sldId="400"/>
            <ac:spMk id="25" creationId="{7D446CD8-5ADB-AFC3-F990-A75D8EAD5F33}"/>
          </ac:spMkLst>
        </pc:spChg>
        <pc:spChg chg="add del mod">
          <ac:chgData name="FRANCISCO MAURO GUTIERREZ" userId="990a4cdc-65a2-4750-8bfa-a5d23b6aaa2d" providerId="ADAL" clId="{1CAEAAB1-3D9C-4D9F-AA10-988056217FC6}" dt="2025-02-09T02:46:55.836" v="995" actId="478"/>
          <ac:spMkLst>
            <pc:docMk/>
            <pc:sldMk cId="4162245757" sldId="400"/>
            <ac:spMk id="27" creationId="{DE6967C5-1D55-518A-508D-CBEAA000791E}"/>
          </ac:spMkLst>
        </pc:spChg>
        <pc:picChg chg="del mod">
          <ac:chgData name="FRANCISCO MAURO GUTIERREZ" userId="990a4cdc-65a2-4750-8bfa-a5d23b6aaa2d" providerId="ADAL" clId="{1CAEAAB1-3D9C-4D9F-AA10-988056217FC6}" dt="2025-02-09T02:43:18.047" v="936" actId="21"/>
          <ac:picMkLst>
            <pc:docMk/>
            <pc:sldMk cId="4162245757" sldId="400"/>
            <ac:picMk id="6" creationId="{8580C549-57A9-95D3-23E5-91D79A109D6E}"/>
          </ac:picMkLst>
        </pc:picChg>
        <pc:picChg chg="add mod modCrop">
          <ac:chgData name="FRANCISCO MAURO GUTIERREZ" userId="990a4cdc-65a2-4750-8bfa-a5d23b6aaa2d" providerId="ADAL" clId="{1CAEAAB1-3D9C-4D9F-AA10-988056217FC6}" dt="2025-02-09T02:46:17.061" v="977" actId="14100"/>
          <ac:picMkLst>
            <pc:docMk/>
            <pc:sldMk cId="4162245757" sldId="400"/>
            <ac:picMk id="8" creationId="{AE34BAC3-7E18-E49B-D1E5-67A52DDC4697}"/>
          </ac:picMkLst>
        </pc:picChg>
        <pc:picChg chg="add mod ord">
          <ac:chgData name="FRANCISCO MAURO GUTIERREZ" userId="990a4cdc-65a2-4750-8bfa-a5d23b6aaa2d" providerId="ADAL" clId="{1CAEAAB1-3D9C-4D9F-AA10-988056217FC6}" dt="2025-02-09T02:46:11.361" v="976" actId="167"/>
          <ac:picMkLst>
            <pc:docMk/>
            <pc:sldMk cId="4162245757" sldId="400"/>
            <ac:picMk id="13" creationId="{70FC8727-747F-0BB0-11FD-FC8358B6FF3E}"/>
          </ac:picMkLst>
        </pc:picChg>
        <pc:cxnChg chg="add mod">
          <ac:chgData name="FRANCISCO MAURO GUTIERREZ" userId="990a4cdc-65a2-4750-8bfa-a5d23b6aaa2d" providerId="ADAL" clId="{1CAEAAB1-3D9C-4D9F-AA10-988056217FC6}" dt="2025-02-09T02:46:25.813" v="978" actId="1076"/>
          <ac:cxnSpMkLst>
            <pc:docMk/>
            <pc:sldMk cId="4162245757" sldId="400"/>
            <ac:cxnSpMk id="10" creationId="{4ECC1770-AC11-4370-A164-AE1BA6C3F218}"/>
          </ac:cxnSpMkLst>
        </pc:cxnChg>
        <pc:cxnChg chg="del mod">
          <ac:chgData name="FRANCISCO MAURO GUTIERREZ" userId="990a4cdc-65a2-4750-8bfa-a5d23b6aaa2d" providerId="ADAL" clId="{1CAEAAB1-3D9C-4D9F-AA10-988056217FC6}" dt="2025-02-09T02:43:18.047" v="936" actId="21"/>
          <ac:cxnSpMkLst>
            <pc:docMk/>
            <pc:sldMk cId="4162245757" sldId="400"/>
            <ac:cxnSpMk id="18" creationId="{819EC923-A44D-5EB8-40BA-16D81E876522}"/>
          </ac:cxnSpMkLst>
        </pc:cxnChg>
      </pc:sldChg>
      <pc:sldChg chg="addSp delSp modSp mod">
        <pc:chgData name="FRANCISCO MAURO GUTIERREZ" userId="990a4cdc-65a2-4750-8bfa-a5d23b6aaa2d" providerId="ADAL" clId="{1CAEAAB1-3D9C-4D9F-AA10-988056217FC6}" dt="2025-02-09T02:46:37.210" v="980" actId="20577"/>
        <pc:sldMkLst>
          <pc:docMk/>
          <pc:sldMk cId="634237457" sldId="401"/>
        </pc:sldMkLst>
        <pc:spChg chg="del">
          <ac:chgData name="FRANCISCO MAURO GUTIERREZ" userId="990a4cdc-65a2-4750-8bfa-a5d23b6aaa2d" providerId="ADAL" clId="{1CAEAAB1-3D9C-4D9F-AA10-988056217FC6}" dt="2025-02-09T02:34:39.620" v="806" actId="478"/>
          <ac:spMkLst>
            <pc:docMk/>
            <pc:sldMk cId="634237457" sldId="401"/>
            <ac:spMk id="2" creationId="{05C63C30-2B72-9E97-09DF-1B69994DA473}"/>
          </ac:spMkLst>
        </pc:spChg>
        <pc:spChg chg="mod">
          <ac:chgData name="FRANCISCO MAURO GUTIERREZ" userId="990a4cdc-65a2-4750-8bfa-a5d23b6aaa2d" providerId="ADAL" clId="{1CAEAAB1-3D9C-4D9F-AA10-988056217FC6}" dt="2025-02-09T01:44:11.483" v="702" actId="14100"/>
          <ac:spMkLst>
            <pc:docMk/>
            <pc:sldMk cId="634237457" sldId="401"/>
            <ac:spMk id="6" creationId="{386CBCF5-3F33-F96C-90A0-E0F13C96D796}"/>
          </ac:spMkLst>
        </pc:spChg>
        <pc:spChg chg="mod">
          <ac:chgData name="FRANCISCO MAURO GUTIERREZ" userId="990a4cdc-65a2-4750-8bfa-a5d23b6aaa2d" providerId="ADAL" clId="{1CAEAAB1-3D9C-4D9F-AA10-988056217FC6}" dt="2025-02-09T01:44:11.483" v="702" actId="14100"/>
          <ac:spMkLst>
            <pc:docMk/>
            <pc:sldMk cId="634237457" sldId="401"/>
            <ac:spMk id="7" creationId="{A457E247-D33D-5A98-2E64-BD29741DFAE0}"/>
          </ac:spMkLst>
        </pc:spChg>
        <pc:spChg chg="add del mod">
          <ac:chgData name="FRANCISCO MAURO GUTIERREZ" userId="990a4cdc-65a2-4750-8bfa-a5d23b6aaa2d" providerId="ADAL" clId="{1CAEAAB1-3D9C-4D9F-AA10-988056217FC6}" dt="2025-02-09T02:34:43.520" v="807" actId="478"/>
          <ac:spMkLst>
            <pc:docMk/>
            <pc:sldMk cId="634237457" sldId="401"/>
            <ac:spMk id="17" creationId="{532B0F94-3689-A1EF-5FB5-34DC40BB4AE9}"/>
          </ac:spMkLst>
        </pc:spChg>
        <pc:spChg chg="add mod">
          <ac:chgData name="FRANCISCO MAURO GUTIERREZ" userId="990a4cdc-65a2-4750-8bfa-a5d23b6aaa2d" providerId="ADAL" clId="{1CAEAAB1-3D9C-4D9F-AA10-988056217FC6}" dt="2025-02-09T02:46:37.210" v="980" actId="20577"/>
          <ac:spMkLst>
            <pc:docMk/>
            <pc:sldMk cId="634237457" sldId="401"/>
            <ac:spMk id="18" creationId="{F71E0BF0-5664-0A1D-13F3-BD590BC20FEC}"/>
          </ac:spMkLst>
        </pc:spChg>
      </pc:sldChg>
      <pc:sldChg chg="addSp delSp modSp mod ord">
        <pc:chgData name="FRANCISCO MAURO GUTIERREZ" userId="990a4cdc-65a2-4750-8bfa-a5d23b6aaa2d" providerId="ADAL" clId="{1CAEAAB1-3D9C-4D9F-AA10-988056217FC6}" dt="2025-02-09T02:47:20.637" v="997" actId="478"/>
        <pc:sldMkLst>
          <pc:docMk/>
          <pc:sldMk cId="3538845970" sldId="402"/>
        </pc:sldMkLst>
        <pc:spChg chg="del">
          <ac:chgData name="FRANCISCO MAURO GUTIERREZ" userId="990a4cdc-65a2-4750-8bfa-a5d23b6aaa2d" providerId="ADAL" clId="{1CAEAAB1-3D9C-4D9F-AA10-988056217FC6}" dt="2025-02-09T02:47:16.519" v="996" actId="478"/>
          <ac:spMkLst>
            <pc:docMk/>
            <pc:sldMk cId="3538845970" sldId="402"/>
            <ac:spMk id="2" creationId="{05C63C30-2B72-9E97-09DF-1B69994DA473}"/>
          </ac:spMkLst>
        </pc:spChg>
        <pc:spChg chg="mod">
          <ac:chgData name="FRANCISCO MAURO GUTIERREZ" userId="990a4cdc-65a2-4750-8bfa-a5d23b6aaa2d" providerId="ADAL" clId="{1CAEAAB1-3D9C-4D9F-AA10-988056217FC6}" dt="2025-02-09T02:44:37.630" v="946" actId="1076"/>
          <ac:spMkLst>
            <pc:docMk/>
            <pc:sldMk cId="3538845970" sldId="402"/>
            <ac:spMk id="8" creationId="{18001A6B-A3B7-E8D3-BE22-AE8B084453F1}"/>
          </ac:spMkLst>
        </pc:spChg>
        <pc:spChg chg="add del mod">
          <ac:chgData name="FRANCISCO MAURO GUTIERREZ" userId="990a4cdc-65a2-4750-8bfa-a5d23b6aaa2d" providerId="ADAL" clId="{1CAEAAB1-3D9C-4D9F-AA10-988056217FC6}" dt="2025-02-09T02:47:20.637" v="997" actId="478"/>
          <ac:spMkLst>
            <pc:docMk/>
            <pc:sldMk cId="3538845970" sldId="402"/>
            <ac:spMk id="11" creationId="{89D29FA4-A018-BED7-EEDF-46FF0A48D542}"/>
          </ac:spMkLst>
        </pc:spChg>
      </pc:sldChg>
      <pc:sldChg chg="addSp delSp modSp mod ord">
        <pc:chgData name="FRANCISCO MAURO GUTIERREZ" userId="990a4cdc-65a2-4750-8bfa-a5d23b6aaa2d" providerId="ADAL" clId="{1CAEAAB1-3D9C-4D9F-AA10-988056217FC6}" dt="2025-02-09T02:47:45.226" v="1001"/>
        <pc:sldMkLst>
          <pc:docMk/>
          <pc:sldMk cId="1867182793" sldId="442"/>
        </pc:sldMkLst>
        <pc:spChg chg="del">
          <ac:chgData name="FRANCISCO MAURO GUTIERREZ" userId="990a4cdc-65a2-4750-8bfa-a5d23b6aaa2d" providerId="ADAL" clId="{1CAEAAB1-3D9C-4D9F-AA10-988056217FC6}" dt="2025-02-09T01:47:09.961" v="762" actId="478"/>
          <ac:spMkLst>
            <pc:docMk/>
            <pc:sldMk cId="1867182793" sldId="442"/>
            <ac:spMk id="2" creationId="{0B5A4514-5B95-19A0-AF5E-1073657CF8FE}"/>
          </ac:spMkLst>
        </pc:spChg>
        <pc:spChg chg="add del mod">
          <ac:chgData name="FRANCISCO MAURO GUTIERREZ" userId="990a4cdc-65a2-4750-8bfa-a5d23b6aaa2d" providerId="ADAL" clId="{1CAEAAB1-3D9C-4D9F-AA10-988056217FC6}" dt="2025-02-09T01:47:12.195" v="763" actId="478"/>
          <ac:spMkLst>
            <pc:docMk/>
            <pc:sldMk cId="1867182793" sldId="442"/>
            <ac:spMk id="5" creationId="{78A2618C-BEEC-F3D8-7389-E55F6698719F}"/>
          </ac:spMkLst>
        </pc:spChg>
        <pc:spChg chg="add del">
          <ac:chgData name="FRANCISCO MAURO GUTIERREZ" userId="990a4cdc-65a2-4750-8bfa-a5d23b6aaa2d" providerId="ADAL" clId="{1CAEAAB1-3D9C-4D9F-AA10-988056217FC6}" dt="2025-02-09T01:47:13.836" v="765" actId="22"/>
          <ac:spMkLst>
            <pc:docMk/>
            <pc:sldMk cId="1867182793" sldId="442"/>
            <ac:spMk id="8" creationId="{802AC504-E2DA-97F6-AEEB-B8C57F6E21AE}"/>
          </ac:spMkLst>
        </pc:spChg>
        <pc:spChg chg="add mod">
          <ac:chgData name="FRANCISCO MAURO GUTIERREZ" userId="990a4cdc-65a2-4750-8bfa-a5d23b6aaa2d" providerId="ADAL" clId="{1CAEAAB1-3D9C-4D9F-AA10-988056217FC6}" dt="2025-02-09T02:47:45.226" v="1001"/>
          <ac:spMkLst>
            <pc:docMk/>
            <pc:sldMk cId="1867182793" sldId="442"/>
            <ac:spMk id="9" creationId="{35FBD311-8F6F-3641-1CC3-504752D0FCAE}"/>
          </ac:spMkLst>
        </pc:spChg>
      </pc:sldChg>
      <pc:sldChg chg="modSp mod">
        <pc:chgData name="FRANCISCO MAURO GUTIERREZ" userId="990a4cdc-65a2-4750-8bfa-a5d23b6aaa2d" providerId="ADAL" clId="{1CAEAAB1-3D9C-4D9F-AA10-988056217FC6}" dt="2025-02-09T01:45:54.054" v="710"/>
        <pc:sldMkLst>
          <pc:docMk/>
          <pc:sldMk cId="1782022455" sldId="448"/>
        </pc:sldMkLst>
        <pc:spChg chg="mod">
          <ac:chgData name="FRANCISCO MAURO GUTIERREZ" userId="990a4cdc-65a2-4750-8bfa-a5d23b6aaa2d" providerId="ADAL" clId="{1CAEAAB1-3D9C-4D9F-AA10-988056217FC6}" dt="2025-02-09T01:45:54.054" v="710"/>
          <ac:spMkLst>
            <pc:docMk/>
            <pc:sldMk cId="1782022455" sldId="448"/>
            <ac:spMk id="2" creationId="{BB7772EC-BD64-23FD-63A7-54B8DC85DBFC}"/>
          </ac:spMkLst>
        </pc:spChg>
        <pc:spChg chg="mod">
          <ac:chgData name="FRANCISCO MAURO GUTIERREZ" userId="990a4cdc-65a2-4750-8bfa-a5d23b6aaa2d" providerId="ADAL" clId="{1CAEAAB1-3D9C-4D9F-AA10-988056217FC6}" dt="2025-02-09T01:42:05.354" v="695" actId="1076"/>
          <ac:spMkLst>
            <pc:docMk/>
            <pc:sldMk cId="1782022455" sldId="448"/>
            <ac:spMk id="5" creationId="{58F4A99C-E4FE-8F39-3CAD-31B891374FE5}"/>
          </ac:spMkLst>
        </pc:spChg>
      </pc:sldChg>
      <pc:sldChg chg="modSp add del mod ord">
        <pc:chgData name="FRANCISCO MAURO GUTIERREZ" userId="990a4cdc-65a2-4750-8bfa-a5d23b6aaa2d" providerId="ADAL" clId="{1CAEAAB1-3D9C-4D9F-AA10-988056217FC6}" dt="2025-02-09T01:42:42.918" v="699" actId="2696"/>
        <pc:sldMkLst>
          <pc:docMk/>
          <pc:sldMk cId="882634674" sldId="449"/>
        </pc:sldMkLst>
        <pc:spChg chg="mod">
          <ac:chgData name="FRANCISCO MAURO GUTIERREZ" userId="990a4cdc-65a2-4750-8bfa-a5d23b6aaa2d" providerId="ADAL" clId="{1CAEAAB1-3D9C-4D9F-AA10-988056217FC6}" dt="2025-02-09T01:38:43.863" v="198" actId="20577"/>
          <ac:spMkLst>
            <pc:docMk/>
            <pc:sldMk cId="882634674" sldId="449"/>
            <ac:spMk id="2" creationId="{BB7772EC-BD64-23FD-63A7-54B8DC85DBFC}"/>
          </ac:spMkLst>
        </pc:spChg>
      </pc:sldChg>
      <pc:sldChg chg="addSp delSp modSp add mod">
        <pc:chgData name="FRANCISCO MAURO GUTIERREZ" userId="990a4cdc-65a2-4750-8bfa-a5d23b6aaa2d" providerId="ADAL" clId="{1CAEAAB1-3D9C-4D9F-AA10-988056217FC6}" dt="2025-02-09T02:47:49.314" v="1002"/>
        <pc:sldMkLst>
          <pc:docMk/>
          <pc:sldMk cId="585888131" sldId="450"/>
        </pc:sldMkLst>
        <pc:spChg chg="mod">
          <ac:chgData name="FRANCISCO MAURO GUTIERREZ" userId="990a4cdc-65a2-4750-8bfa-a5d23b6aaa2d" providerId="ADAL" clId="{1CAEAAB1-3D9C-4D9F-AA10-988056217FC6}" dt="2025-02-09T02:47:49.314" v="1002"/>
          <ac:spMkLst>
            <pc:docMk/>
            <pc:sldMk cId="585888131" sldId="450"/>
            <ac:spMk id="2" creationId="{C5C8C298-2C59-16F1-C16F-EF22C36FC771}"/>
          </ac:spMkLst>
        </pc:spChg>
        <pc:spChg chg="del">
          <ac:chgData name="FRANCISCO MAURO GUTIERREZ" userId="990a4cdc-65a2-4750-8bfa-a5d23b6aaa2d" providerId="ADAL" clId="{1CAEAAB1-3D9C-4D9F-AA10-988056217FC6}" dt="2025-02-09T01:35:20.064" v="127" actId="478"/>
          <ac:spMkLst>
            <pc:docMk/>
            <pc:sldMk cId="585888131" sldId="450"/>
            <ac:spMk id="4" creationId="{D0637595-D67F-24C4-BD97-EE705DAFF7F1}"/>
          </ac:spMkLst>
        </pc:spChg>
        <pc:spChg chg="del">
          <ac:chgData name="FRANCISCO MAURO GUTIERREZ" userId="990a4cdc-65a2-4750-8bfa-a5d23b6aaa2d" providerId="ADAL" clId="{1CAEAAB1-3D9C-4D9F-AA10-988056217FC6}" dt="2025-02-09T01:35:25.804" v="129" actId="478"/>
          <ac:spMkLst>
            <pc:docMk/>
            <pc:sldMk cId="585888131" sldId="450"/>
            <ac:spMk id="5" creationId="{E2CF469D-A855-0813-2AB7-5E86E8F2175B}"/>
          </ac:spMkLst>
        </pc:spChg>
        <pc:spChg chg="add del mod">
          <ac:chgData name="FRANCISCO MAURO GUTIERREZ" userId="990a4cdc-65a2-4750-8bfa-a5d23b6aaa2d" providerId="ADAL" clId="{1CAEAAB1-3D9C-4D9F-AA10-988056217FC6}" dt="2025-02-09T01:35:22.462" v="128" actId="478"/>
          <ac:spMkLst>
            <pc:docMk/>
            <pc:sldMk cId="585888131" sldId="450"/>
            <ac:spMk id="6" creationId="{C3E958A6-5661-D014-919D-9D7B05A5921B}"/>
          </ac:spMkLst>
        </pc:spChg>
        <pc:spChg chg="add mod">
          <ac:chgData name="FRANCISCO MAURO GUTIERREZ" userId="990a4cdc-65a2-4750-8bfa-a5d23b6aaa2d" providerId="ADAL" clId="{1CAEAAB1-3D9C-4D9F-AA10-988056217FC6}" dt="2025-02-09T01:36:59.243" v="143" actId="207"/>
          <ac:spMkLst>
            <pc:docMk/>
            <pc:sldMk cId="585888131" sldId="450"/>
            <ac:spMk id="11" creationId="{EBD6B4AC-7BEE-A1A6-1269-2FA8E4F7022E}"/>
          </ac:spMkLst>
        </pc:spChg>
        <pc:picChg chg="add mod modCrop">
          <ac:chgData name="FRANCISCO MAURO GUTIERREZ" userId="990a4cdc-65a2-4750-8bfa-a5d23b6aaa2d" providerId="ADAL" clId="{1CAEAAB1-3D9C-4D9F-AA10-988056217FC6}" dt="2025-02-09T01:37:01.945" v="144" actId="1076"/>
          <ac:picMkLst>
            <pc:docMk/>
            <pc:sldMk cId="585888131" sldId="450"/>
            <ac:picMk id="8" creationId="{8B3B6566-84D1-B325-C7F8-D0569DEA3BDF}"/>
          </ac:picMkLst>
        </pc:picChg>
        <pc:picChg chg="add del mod modCrop">
          <ac:chgData name="FRANCISCO MAURO GUTIERREZ" userId="990a4cdc-65a2-4750-8bfa-a5d23b6aaa2d" providerId="ADAL" clId="{1CAEAAB1-3D9C-4D9F-AA10-988056217FC6}" dt="2025-02-09T01:36:11.011" v="136" actId="478"/>
          <ac:picMkLst>
            <pc:docMk/>
            <pc:sldMk cId="585888131" sldId="450"/>
            <ac:picMk id="10" creationId="{CD9B4901-B1F2-891A-F249-797A38E8906C}"/>
          </ac:picMkLst>
        </pc:picChg>
      </pc:sldChg>
      <pc:sldChg chg="addSp delSp modSp mod ord">
        <pc:chgData name="FRANCISCO MAURO GUTIERREZ" userId="990a4cdc-65a2-4750-8bfa-a5d23b6aaa2d" providerId="ADAL" clId="{1CAEAAB1-3D9C-4D9F-AA10-988056217FC6}" dt="2025-02-09T02:47:40.753" v="1000"/>
        <pc:sldMkLst>
          <pc:docMk/>
          <pc:sldMk cId="870052403" sldId="451"/>
        </pc:sldMkLst>
        <pc:spChg chg="del">
          <ac:chgData name="FRANCISCO MAURO GUTIERREZ" userId="990a4cdc-65a2-4750-8bfa-a5d23b6aaa2d" providerId="ADAL" clId="{1CAEAAB1-3D9C-4D9F-AA10-988056217FC6}" dt="2025-02-09T01:47:28.306" v="767" actId="478"/>
          <ac:spMkLst>
            <pc:docMk/>
            <pc:sldMk cId="870052403" sldId="451"/>
            <ac:spMk id="2" creationId="{1DCCA27B-161E-361C-086E-510E1EDBA44A}"/>
          </ac:spMkLst>
        </pc:spChg>
        <pc:spChg chg="add del mod">
          <ac:chgData name="FRANCISCO MAURO GUTIERREZ" userId="990a4cdc-65a2-4750-8bfa-a5d23b6aaa2d" providerId="ADAL" clId="{1CAEAAB1-3D9C-4D9F-AA10-988056217FC6}" dt="2025-02-09T01:47:31.542" v="768" actId="478"/>
          <ac:spMkLst>
            <pc:docMk/>
            <pc:sldMk cId="870052403" sldId="451"/>
            <ac:spMk id="5" creationId="{0382DCDF-5C33-0E5A-46DD-33D7853C8EF5}"/>
          </ac:spMkLst>
        </pc:spChg>
        <pc:spChg chg="add mod">
          <ac:chgData name="FRANCISCO MAURO GUTIERREZ" userId="990a4cdc-65a2-4750-8bfa-a5d23b6aaa2d" providerId="ADAL" clId="{1CAEAAB1-3D9C-4D9F-AA10-988056217FC6}" dt="2025-02-09T02:47:40.753" v="1000"/>
          <ac:spMkLst>
            <pc:docMk/>
            <pc:sldMk cId="870052403" sldId="451"/>
            <ac:spMk id="6" creationId="{A0E41F45-F872-F975-ACF7-9369F11FF442}"/>
          </ac:spMkLst>
        </pc:spChg>
        <pc:spChg chg="mod">
          <ac:chgData name="FRANCISCO MAURO GUTIERREZ" userId="990a4cdc-65a2-4750-8bfa-a5d23b6aaa2d" providerId="ADAL" clId="{1CAEAAB1-3D9C-4D9F-AA10-988056217FC6}" dt="2025-02-09T01:49:06.867" v="801" actId="14100"/>
          <ac:spMkLst>
            <pc:docMk/>
            <pc:sldMk cId="870052403" sldId="451"/>
            <ac:spMk id="23" creationId="{DF5A89A8-4112-8E73-0120-FF229B2B27D6}"/>
          </ac:spMkLst>
        </pc:spChg>
      </pc:sldChg>
      <pc:sldChg chg="addSp modSp mod ord">
        <pc:chgData name="FRANCISCO MAURO GUTIERREZ" userId="990a4cdc-65a2-4750-8bfa-a5d23b6aaa2d" providerId="ADAL" clId="{1CAEAAB1-3D9C-4D9F-AA10-988056217FC6}" dt="2025-02-09T02:47:35.182" v="999"/>
        <pc:sldMkLst>
          <pc:docMk/>
          <pc:sldMk cId="1912428218" sldId="452"/>
        </pc:sldMkLst>
        <pc:spChg chg="add mod">
          <ac:chgData name="FRANCISCO MAURO GUTIERREZ" userId="990a4cdc-65a2-4750-8bfa-a5d23b6aaa2d" providerId="ADAL" clId="{1CAEAAB1-3D9C-4D9F-AA10-988056217FC6}" dt="2025-02-09T02:47:35.182" v="999"/>
          <ac:spMkLst>
            <pc:docMk/>
            <pc:sldMk cId="1912428218" sldId="452"/>
            <ac:spMk id="2" creationId="{27D86126-674D-7266-5A1D-D4BBA6CF6CF5}"/>
          </ac:spMkLst>
        </pc:spChg>
        <pc:spChg chg="mod">
          <ac:chgData name="FRANCISCO MAURO GUTIERREZ" userId="990a4cdc-65a2-4750-8bfa-a5d23b6aaa2d" providerId="ADAL" clId="{1CAEAAB1-3D9C-4D9F-AA10-988056217FC6}" dt="2025-02-09T01:47:47.314" v="779" actId="1035"/>
          <ac:spMkLst>
            <pc:docMk/>
            <pc:sldMk cId="1912428218" sldId="452"/>
            <ac:spMk id="15" creationId="{42D90499-C1CA-54D8-9E51-427CA86D3902}"/>
          </ac:spMkLst>
        </pc:spChg>
        <pc:spChg chg="mod">
          <ac:chgData name="FRANCISCO MAURO GUTIERREZ" userId="990a4cdc-65a2-4750-8bfa-a5d23b6aaa2d" providerId="ADAL" clId="{1CAEAAB1-3D9C-4D9F-AA10-988056217FC6}" dt="2025-02-09T01:47:47.314" v="779" actId="1035"/>
          <ac:spMkLst>
            <pc:docMk/>
            <pc:sldMk cId="1912428218" sldId="452"/>
            <ac:spMk id="16" creationId="{F3AE4536-A8B4-2CA1-1741-3DA773885F66}"/>
          </ac:spMkLst>
        </pc:spChg>
        <pc:spChg chg="mod">
          <ac:chgData name="FRANCISCO MAURO GUTIERREZ" userId="990a4cdc-65a2-4750-8bfa-a5d23b6aaa2d" providerId="ADAL" clId="{1CAEAAB1-3D9C-4D9F-AA10-988056217FC6}" dt="2025-02-09T01:48:16.170" v="796" actId="14100"/>
          <ac:spMkLst>
            <pc:docMk/>
            <pc:sldMk cId="1912428218" sldId="452"/>
            <ac:spMk id="23" creationId="{04039938-F3C9-E898-243F-EA5C1DBDE067}"/>
          </ac:spMkLst>
        </pc:spChg>
        <pc:picChg chg="mod">
          <ac:chgData name="FRANCISCO MAURO GUTIERREZ" userId="990a4cdc-65a2-4750-8bfa-a5d23b6aaa2d" providerId="ADAL" clId="{1CAEAAB1-3D9C-4D9F-AA10-988056217FC6}" dt="2025-02-09T01:47:59.626" v="781" actId="14100"/>
          <ac:picMkLst>
            <pc:docMk/>
            <pc:sldMk cId="1912428218" sldId="452"/>
            <ac:picMk id="3" creationId="{ABB1252E-78EA-C8A1-90E7-06D490604597}"/>
          </ac:picMkLst>
        </pc:picChg>
        <pc:cxnChg chg="mod">
          <ac:chgData name="FRANCISCO MAURO GUTIERREZ" userId="990a4cdc-65a2-4750-8bfa-a5d23b6aaa2d" providerId="ADAL" clId="{1CAEAAB1-3D9C-4D9F-AA10-988056217FC6}" dt="2025-02-09T01:48:09.401" v="795" actId="1036"/>
          <ac:cxnSpMkLst>
            <pc:docMk/>
            <pc:sldMk cId="1912428218" sldId="452"/>
            <ac:cxnSpMk id="5" creationId="{A1167FD6-F4BF-09E3-B961-F9E1951B0B98}"/>
          </ac:cxnSpMkLst>
        </pc:cxnChg>
        <pc:cxnChg chg="mod">
          <ac:chgData name="FRANCISCO MAURO GUTIERREZ" userId="990a4cdc-65a2-4750-8bfa-a5d23b6aaa2d" providerId="ADAL" clId="{1CAEAAB1-3D9C-4D9F-AA10-988056217FC6}" dt="2025-02-09T01:47:47.314" v="779" actId="1035"/>
          <ac:cxnSpMkLst>
            <pc:docMk/>
            <pc:sldMk cId="1912428218" sldId="452"/>
            <ac:cxnSpMk id="6" creationId="{87466F8B-03A5-B590-C6B2-1D05B21AC91E}"/>
          </ac:cxnSpMkLst>
        </pc:cxnChg>
      </pc:sldChg>
      <pc:sldChg chg="addSp delSp modSp mod">
        <pc:chgData name="FRANCISCO MAURO GUTIERREZ" userId="990a4cdc-65a2-4750-8bfa-a5d23b6aaa2d" providerId="ADAL" clId="{1CAEAAB1-3D9C-4D9F-AA10-988056217FC6}" dt="2025-02-09T02:47:30.614" v="998"/>
        <pc:sldMkLst>
          <pc:docMk/>
          <pc:sldMk cId="1365304335" sldId="453"/>
        </pc:sldMkLst>
        <pc:spChg chg="del">
          <ac:chgData name="FRANCISCO MAURO GUTIERREZ" userId="990a4cdc-65a2-4750-8bfa-a5d23b6aaa2d" providerId="ADAL" clId="{1CAEAAB1-3D9C-4D9F-AA10-988056217FC6}" dt="2025-02-09T01:48:32.065" v="797" actId="478"/>
          <ac:spMkLst>
            <pc:docMk/>
            <pc:sldMk cId="1365304335" sldId="453"/>
            <ac:spMk id="2" creationId="{89AA76C3-2FD7-E19C-78A8-980B3B4AAE1F}"/>
          </ac:spMkLst>
        </pc:spChg>
        <pc:spChg chg="add del mod">
          <ac:chgData name="FRANCISCO MAURO GUTIERREZ" userId="990a4cdc-65a2-4750-8bfa-a5d23b6aaa2d" providerId="ADAL" clId="{1CAEAAB1-3D9C-4D9F-AA10-988056217FC6}" dt="2025-02-09T01:48:37.246" v="798" actId="478"/>
          <ac:spMkLst>
            <pc:docMk/>
            <pc:sldMk cId="1365304335" sldId="453"/>
            <ac:spMk id="15" creationId="{09E13FC9-DBAD-8750-2F28-E12A59770EDC}"/>
          </ac:spMkLst>
        </pc:spChg>
        <pc:spChg chg="add mod">
          <ac:chgData name="FRANCISCO MAURO GUTIERREZ" userId="990a4cdc-65a2-4750-8bfa-a5d23b6aaa2d" providerId="ADAL" clId="{1CAEAAB1-3D9C-4D9F-AA10-988056217FC6}" dt="2025-02-09T02:47:30.614" v="998"/>
          <ac:spMkLst>
            <pc:docMk/>
            <pc:sldMk cId="1365304335" sldId="453"/>
            <ac:spMk id="16" creationId="{269F0D40-8498-D227-69FC-85CA861DF818}"/>
          </ac:spMkLst>
        </pc:spChg>
      </pc:sldChg>
      <pc:sldChg chg="modSp mod">
        <pc:chgData name="FRANCISCO MAURO GUTIERREZ" userId="990a4cdc-65a2-4750-8bfa-a5d23b6aaa2d" providerId="ADAL" clId="{1CAEAAB1-3D9C-4D9F-AA10-988056217FC6}" dt="2025-02-09T01:45:27.533" v="709" actId="20577"/>
        <pc:sldMkLst>
          <pc:docMk/>
          <pc:sldMk cId="1647420650" sldId="454"/>
        </pc:sldMkLst>
        <pc:spChg chg="mod">
          <ac:chgData name="FRANCISCO MAURO GUTIERREZ" userId="990a4cdc-65a2-4750-8bfa-a5d23b6aaa2d" providerId="ADAL" clId="{1CAEAAB1-3D9C-4D9F-AA10-988056217FC6}" dt="2025-02-09T01:45:27.533" v="709" actId="20577"/>
          <ac:spMkLst>
            <pc:docMk/>
            <pc:sldMk cId="1647420650" sldId="454"/>
            <ac:spMk id="3" creationId="{2D341093-40FB-A86E-E338-DD0F6A01B12D}"/>
          </ac:spMkLst>
        </pc:spChg>
        <pc:spChg chg="mod">
          <ac:chgData name="FRANCISCO MAURO GUTIERREZ" userId="990a4cdc-65a2-4750-8bfa-a5d23b6aaa2d" providerId="ADAL" clId="{1CAEAAB1-3D9C-4D9F-AA10-988056217FC6}" dt="2025-02-09T01:44:57.690" v="703" actId="14100"/>
          <ac:spMkLst>
            <pc:docMk/>
            <pc:sldMk cId="1647420650" sldId="454"/>
            <ac:spMk id="7" creationId="{88BF31C8-64AB-C9A8-2E99-52AB86E162A9}"/>
          </ac:spMkLst>
        </pc:spChg>
      </pc:sldChg>
      <pc:sldChg chg="addSp delSp modSp add mod">
        <pc:chgData name="FRANCISCO MAURO GUTIERREZ" userId="990a4cdc-65a2-4750-8bfa-a5d23b6aaa2d" providerId="ADAL" clId="{1CAEAAB1-3D9C-4D9F-AA10-988056217FC6}" dt="2025-02-09T02:52:50.199" v="1782" actId="20577"/>
        <pc:sldMkLst>
          <pc:docMk/>
          <pc:sldMk cId="292284451" sldId="455"/>
        </pc:sldMkLst>
        <pc:spChg chg="mod">
          <ac:chgData name="FRANCISCO MAURO GUTIERREZ" userId="990a4cdc-65a2-4750-8bfa-a5d23b6aaa2d" providerId="ADAL" clId="{1CAEAAB1-3D9C-4D9F-AA10-988056217FC6}" dt="2025-02-09T02:48:04.480" v="1005"/>
          <ac:spMkLst>
            <pc:docMk/>
            <pc:sldMk cId="292284451" sldId="455"/>
            <ac:spMk id="2" creationId="{F66D8C5D-B428-8C5D-30B4-185692F34D13}"/>
          </ac:spMkLst>
        </pc:spChg>
        <pc:spChg chg="del">
          <ac:chgData name="FRANCISCO MAURO GUTIERREZ" userId="990a4cdc-65a2-4750-8bfa-a5d23b6aaa2d" providerId="ADAL" clId="{1CAEAAB1-3D9C-4D9F-AA10-988056217FC6}" dt="2025-02-09T02:48:07.989" v="1006" actId="478"/>
          <ac:spMkLst>
            <pc:docMk/>
            <pc:sldMk cId="292284451" sldId="455"/>
            <ac:spMk id="4" creationId="{F73C9DAF-B755-F2B1-2464-BBC02A837FE2}"/>
          </ac:spMkLst>
        </pc:spChg>
        <pc:spChg chg="mod">
          <ac:chgData name="FRANCISCO MAURO GUTIERREZ" userId="990a4cdc-65a2-4750-8bfa-a5d23b6aaa2d" providerId="ADAL" clId="{1CAEAAB1-3D9C-4D9F-AA10-988056217FC6}" dt="2025-02-09T02:52:50.199" v="1782" actId="20577"/>
          <ac:spMkLst>
            <pc:docMk/>
            <pc:sldMk cId="292284451" sldId="455"/>
            <ac:spMk id="5" creationId="{7C33E026-EA3A-D0B4-CDD4-E9FEC6BA9625}"/>
          </ac:spMkLst>
        </pc:spChg>
        <pc:spChg chg="add del mod">
          <ac:chgData name="FRANCISCO MAURO GUTIERREZ" userId="990a4cdc-65a2-4750-8bfa-a5d23b6aaa2d" providerId="ADAL" clId="{1CAEAAB1-3D9C-4D9F-AA10-988056217FC6}" dt="2025-02-09T02:48:11.830" v="1007" actId="478"/>
          <ac:spMkLst>
            <pc:docMk/>
            <pc:sldMk cId="292284451" sldId="455"/>
            <ac:spMk id="6" creationId="{08FF7C1E-8C6C-A046-525B-8FB61C6303F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4EDAE-9D25-49D2-8F0D-010073C9295D}" type="datetimeFigureOut">
              <a:rPr lang="en-US" smtClean="0"/>
              <a:t>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885B4-24E3-4E20-8457-5A22B3A74A15}" type="slidenum">
              <a:rPr lang="en-US" smtClean="0"/>
              <a:t>‹#›</a:t>
            </a:fld>
            <a:endParaRPr lang="en-US"/>
          </a:p>
        </p:txBody>
      </p:sp>
    </p:spTree>
    <p:extLst>
      <p:ext uri="{BB962C8B-B14F-4D97-AF65-F5344CB8AC3E}">
        <p14:creationId xmlns:p14="http://schemas.microsoft.com/office/powerpoint/2010/main" val="19775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885B4-24E3-4E20-8457-5A22B3A74A15}" type="slidenum">
              <a:rPr lang="en-US" smtClean="0"/>
              <a:t>19</a:t>
            </a:fld>
            <a:endParaRPr lang="en-US"/>
          </a:p>
        </p:txBody>
      </p:sp>
    </p:spTree>
    <p:extLst>
      <p:ext uri="{BB962C8B-B14F-4D97-AF65-F5344CB8AC3E}">
        <p14:creationId xmlns:p14="http://schemas.microsoft.com/office/powerpoint/2010/main" val="4080519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10FA-2B64-BC5B-852E-D6051D5037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03871E-CF44-2BF3-5475-450B06368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1E4C39-CB7C-5881-0FB1-442A45BB3BF9}"/>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5" name="Footer Placeholder 4">
            <a:extLst>
              <a:ext uri="{FF2B5EF4-FFF2-40B4-BE49-F238E27FC236}">
                <a16:creationId xmlns:a16="http://schemas.microsoft.com/office/drawing/2014/main" id="{DF24BE95-CB9E-9556-B775-729ABC937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D79B8-CA0B-55B1-CD3A-4ED76134169E}"/>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4253201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8CFB-2D16-D236-D8FB-009DB85297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073C94-D464-2BBD-8A22-EE41A58724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3179B-739B-9D46-EAB2-5FE8F53A76FF}"/>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5" name="Footer Placeholder 4">
            <a:extLst>
              <a:ext uri="{FF2B5EF4-FFF2-40B4-BE49-F238E27FC236}">
                <a16:creationId xmlns:a16="http://schemas.microsoft.com/office/drawing/2014/main" id="{13267222-5332-EFAF-BCF4-E8FBC71F8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22596-A7E9-D3AF-C07C-E7C829DAD2F2}"/>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389882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BBCB3B-6571-8A71-8418-EBD2B1EB49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40F15-977B-5673-68A0-2CC84494AA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744F1-D90F-95AC-8E1A-8DF1DF49354D}"/>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5" name="Footer Placeholder 4">
            <a:extLst>
              <a:ext uri="{FF2B5EF4-FFF2-40B4-BE49-F238E27FC236}">
                <a16:creationId xmlns:a16="http://schemas.microsoft.com/office/drawing/2014/main" id="{4890E8E3-6567-62CE-7356-0D7BBC9D6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4AE83-E71B-9C72-F376-2392504F29CB}"/>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93060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2F69-1688-AA65-3407-1EAF4B0D45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2D26E-AD0B-F0A2-8F0E-4B7F7AC70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B275E-8E03-2B30-AA62-45C5E7615010}"/>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5" name="Footer Placeholder 4">
            <a:extLst>
              <a:ext uri="{FF2B5EF4-FFF2-40B4-BE49-F238E27FC236}">
                <a16:creationId xmlns:a16="http://schemas.microsoft.com/office/drawing/2014/main" id="{68271DA3-CDD8-7543-D4C5-098F22DE4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0F425-F9F7-2205-E877-56CE2934994E}"/>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910028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83AD-343F-99C4-37A8-5AF60FD77F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99661C-1311-A84E-F84A-3DB7CB1FEC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520895-3A01-ADAC-BE45-1F7AE1015D0D}"/>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5" name="Footer Placeholder 4">
            <a:extLst>
              <a:ext uri="{FF2B5EF4-FFF2-40B4-BE49-F238E27FC236}">
                <a16:creationId xmlns:a16="http://schemas.microsoft.com/office/drawing/2014/main" id="{7F026E54-F4CE-0629-4FB3-8C7EDB2D6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4D240-3538-AB56-FC75-59E40E83A17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914663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0EDF-2091-1960-181D-7018DFF31E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B079D-8D55-3435-6234-BE6BE6F282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7FDE1-F7CD-DE3C-F5CF-C188A0C0D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98C8C4-A865-BB3D-8E7B-64EDB45918D7}"/>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6" name="Footer Placeholder 5">
            <a:extLst>
              <a:ext uri="{FF2B5EF4-FFF2-40B4-BE49-F238E27FC236}">
                <a16:creationId xmlns:a16="http://schemas.microsoft.com/office/drawing/2014/main" id="{464E1A06-D481-D734-EA18-317F2340A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B63FD-0912-2EDA-1E33-8745BB451741}"/>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83016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E50C-057E-D527-CD28-BD35D4EF4C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DFA06C-0E72-769A-ADA2-468E6CB81F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F7610-9FDF-A92A-E6BE-0F9E3A824B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13ACB-1BF6-0D2D-6070-8AA50E0099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F37C9-35C1-8D2D-B1A2-4D53428BB4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52148E-1A53-FC96-D129-A1FD7521BC12}"/>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8" name="Footer Placeholder 7">
            <a:extLst>
              <a:ext uri="{FF2B5EF4-FFF2-40B4-BE49-F238E27FC236}">
                <a16:creationId xmlns:a16="http://schemas.microsoft.com/office/drawing/2014/main" id="{658BC29D-D8A4-B796-2EE3-922FE66B60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7D415F-E9F5-1683-F489-5F4B13FA97B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76897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5605-B640-3DFB-891D-02F8FF99FA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98216-F3BE-0376-28D0-E568CEA90227}"/>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4" name="Footer Placeholder 3">
            <a:extLst>
              <a:ext uri="{FF2B5EF4-FFF2-40B4-BE49-F238E27FC236}">
                <a16:creationId xmlns:a16="http://schemas.microsoft.com/office/drawing/2014/main" id="{14E78828-6A7D-F888-A2E9-E06F410339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EE93E6-3148-E862-0A2A-F3188F506E8A}"/>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01184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73B58A-9B88-86BA-EF0A-F51F6458FDF5}"/>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3" name="Footer Placeholder 2">
            <a:extLst>
              <a:ext uri="{FF2B5EF4-FFF2-40B4-BE49-F238E27FC236}">
                <a16:creationId xmlns:a16="http://schemas.microsoft.com/office/drawing/2014/main" id="{D7600FED-B390-B1F0-3010-BB8C1CBB6C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C19C72-63DC-C3C4-AEC7-8FE69B82FC60}"/>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451189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F977-2707-91BC-FBD4-298EA83BB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808084-2E79-CC42-6515-ED6FFDD9B8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322ACA-93C5-9913-F71E-1A1BD7776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CB0F0-6B41-E23F-D732-C99715C20E7B}"/>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6" name="Footer Placeholder 5">
            <a:extLst>
              <a:ext uri="{FF2B5EF4-FFF2-40B4-BE49-F238E27FC236}">
                <a16:creationId xmlns:a16="http://schemas.microsoft.com/office/drawing/2014/main" id="{B79DD291-08D1-BC42-DEE9-58B8BFC5D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8E3E6-22D2-40D0-842A-1472B45B1D9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85913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72F0-D04B-B205-7DFD-5BF125D53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20789-FE08-A48C-A75A-4A9BD8ADA5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D08F62-0A99-703E-AEB3-1CEE58A54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AADC49-4473-6BDF-51FB-E146A48EA82D}"/>
              </a:ext>
            </a:extLst>
          </p:cNvPr>
          <p:cNvSpPr>
            <a:spLocks noGrp="1"/>
          </p:cNvSpPr>
          <p:nvPr>
            <p:ph type="dt" sz="half" idx="10"/>
          </p:nvPr>
        </p:nvSpPr>
        <p:spPr/>
        <p:txBody>
          <a:bodyPr/>
          <a:lstStyle/>
          <a:p>
            <a:fld id="{4E44AF6C-FB21-4D97-93A6-72C90B018281}" type="datetimeFigureOut">
              <a:rPr lang="en-US" smtClean="0"/>
              <a:t>2/8/2025</a:t>
            </a:fld>
            <a:endParaRPr lang="en-US"/>
          </a:p>
        </p:txBody>
      </p:sp>
      <p:sp>
        <p:nvSpPr>
          <p:cNvPr id="6" name="Footer Placeholder 5">
            <a:extLst>
              <a:ext uri="{FF2B5EF4-FFF2-40B4-BE49-F238E27FC236}">
                <a16:creationId xmlns:a16="http://schemas.microsoft.com/office/drawing/2014/main" id="{8C49EBEE-7903-7E8A-1CAF-20AEDE72B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70ECD-DE64-9BEF-E255-F531863B6860}"/>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5006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681328-BE4E-E291-C037-0257E1597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F1B66-CD72-CFC6-0BA4-B24AD4EA85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D8D558-84C0-C0BE-1C1E-38DBC8307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44AF6C-FB21-4D97-93A6-72C90B018281}" type="datetimeFigureOut">
              <a:rPr lang="en-US" smtClean="0"/>
              <a:t>2/8/2025</a:t>
            </a:fld>
            <a:endParaRPr lang="en-US"/>
          </a:p>
        </p:txBody>
      </p:sp>
      <p:sp>
        <p:nvSpPr>
          <p:cNvPr id="5" name="Footer Placeholder 4">
            <a:extLst>
              <a:ext uri="{FF2B5EF4-FFF2-40B4-BE49-F238E27FC236}">
                <a16:creationId xmlns:a16="http://schemas.microsoft.com/office/drawing/2014/main" id="{487C34A8-B2D7-7C2E-B166-217628CCBD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022B881-54C4-B5E6-534F-9DFE8B4F7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C7D951-37A6-4B3D-AC9E-32D152DB7C5A}" type="slidenum">
              <a:rPr lang="en-US" smtClean="0"/>
              <a:t>‹#›</a:t>
            </a:fld>
            <a:endParaRPr lang="en-US"/>
          </a:p>
        </p:txBody>
      </p:sp>
    </p:spTree>
    <p:extLst>
      <p:ext uri="{BB962C8B-B14F-4D97-AF65-F5344CB8AC3E}">
        <p14:creationId xmlns:p14="http://schemas.microsoft.com/office/powerpoint/2010/main" val="3725116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33.png"/><Relationship Id="rId7" Type="http://schemas.openxmlformats.org/officeDocument/2006/relationships/image" Target="../media/image29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34.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1.png"/><Relationship Id="rId4" Type="http://schemas.openxmlformats.org/officeDocument/2006/relationships/image" Target="../media/image34.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3B21-4962-65C3-6CD8-722B2275E1FB}"/>
              </a:ext>
            </a:extLst>
          </p:cNvPr>
          <p:cNvSpPr>
            <a:spLocks noGrp="1"/>
          </p:cNvSpPr>
          <p:nvPr>
            <p:ph type="ctrTitle"/>
          </p:nvPr>
        </p:nvSpPr>
        <p:spPr/>
        <p:txBody>
          <a:bodyPr>
            <a:normAutofit/>
          </a:bodyPr>
          <a:lstStyle/>
          <a:p>
            <a:pPr marL="0" marR="0">
              <a:lnSpc>
                <a:spcPct val="107000"/>
              </a:lnSpc>
              <a:spcAft>
                <a:spcPts val="800"/>
              </a:spcAft>
              <a:tabLst>
                <a:tab pos="1771650" algn="l"/>
              </a:tabLst>
            </a:pPr>
            <a:r>
              <a:rPr lang="en-US" sz="2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Applications for Small Area Estimation Methods in Forest Inventories and Modeling</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r>
              <a:rPr lang="en-US" sz="2800" b="1" kern="100" dirty="0">
                <a:effectLst/>
                <a:latin typeface="Aptos" panose="020B0004020202020204" pitchFamily="34" charset="0"/>
                <a:ea typeface="Aptos" panose="020B0004020202020204" pitchFamily="34" charset="0"/>
                <a:cs typeface="Times New Roman" panose="02020603050405020304" pitchFamily="18" charset="0"/>
              </a:rPr>
              <a:t>Center for Intensive Planted-forest Silviculture</a:t>
            </a:r>
            <a:endParaRPr lang="en-US" sz="2800" dirty="0"/>
          </a:p>
        </p:txBody>
      </p:sp>
      <p:sp>
        <p:nvSpPr>
          <p:cNvPr id="3" name="Subtitle 2">
            <a:extLst>
              <a:ext uri="{FF2B5EF4-FFF2-40B4-BE49-F238E27FC236}">
                <a16:creationId xmlns:a16="http://schemas.microsoft.com/office/drawing/2014/main" id="{33C157B0-810C-E187-19C1-D480A64A47BD}"/>
              </a:ext>
            </a:extLst>
          </p:cNvPr>
          <p:cNvSpPr>
            <a:spLocks noGrp="1"/>
          </p:cNvSpPr>
          <p:nvPr>
            <p:ph type="subTitle" idx="1"/>
          </p:nvPr>
        </p:nvSpPr>
        <p:spPr>
          <a:xfrm>
            <a:off x="1524000" y="4200210"/>
            <a:ext cx="9144000" cy="1057589"/>
          </a:xfrm>
        </p:spPr>
        <p:txBody>
          <a:bodyPr>
            <a:normAutofit/>
          </a:bodyPr>
          <a:lstStyle/>
          <a:p>
            <a:r>
              <a:rPr lang="en-US" sz="2000" dirty="0"/>
              <a:t>Bryce Frank, Temesgen Hailemariam &amp; Francisco Mauro</a:t>
            </a:r>
          </a:p>
          <a:p>
            <a:r>
              <a:rPr lang="en-US" sz="2000" dirty="0"/>
              <a:t>February 2025</a:t>
            </a:r>
          </a:p>
        </p:txBody>
      </p:sp>
    </p:spTree>
    <p:extLst>
      <p:ext uri="{BB962C8B-B14F-4D97-AF65-F5344CB8AC3E}">
        <p14:creationId xmlns:p14="http://schemas.microsoft.com/office/powerpoint/2010/main" val="2774079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24B04-9E15-8C13-AECB-445970472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CC9D4-4E73-37F7-9B94-C11641FC2FB2}"/>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1D25B867-CD7F-6695-B0D9-E16150831AAB}"/>
              </a:ext>
            </a:extLst>
          </p:cNvPr>
          <p:cNvSpPr>
            <a:spLocks noGrp="1"/>
          </p:cNvSpPr>
          <p:nvPr>
            <p:ph idx="1"/>
          </p:nvPr>
        </p:nvSpPr>
        <p:spPr>
          <a:xfrm>
            <a:off x="207371" y="1148462"/>
            <a:ext cx="7027441" cy="4230356"/>
          </a:xfrm>
        </p:spPr>
        <p:txBody>
          <a:bodyPr vert="horz" lIns="91440" tIns="45720" rIns="91440" bIns="45720" rtlCol="0" anchor="t">
            <a:noAutofit/>
          </a:bodyPr>
          <a:lstStyle/>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What can we do if the error is large?</a:t>
            </a:r>
          </a:p>
          <a:p>
            <a:r>
              <a:rPr lang="en-US" sz="2400" b="1" kern="100" dirty="0">
                <a:solidFill>
                  <a:srgbClr val="000000"/>
                </a:solidFill>
                <a:latin typeface="Aptos" panose="020B0004020202020204" pitchFamily="34" charset="0"/>
                <a:ea typeface="+mj-ea"/>
                <a:cs typeface="Times New Roman" panose="02020603050405020304" pitchFamily="18" charset="0"/>
              </a:rPr>
              <a:t>If there is auxiliary information available we can use regression estimators</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t>
            </a: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All population units have a fixed and unknown value for the variable of interest (e.g., Volume) and values for some auxiliary variables (e.g., Lidar P95 purple)</a:t>
            </a:r>
          </a:p>
          <a:p>
            <a:pPr marL="0" indent="0">
              <a:buNone/>
            </a:pPr>
            <a:endParaRPr lang="en-US" sz="9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For that population there is line of best fit.</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do not assume that the data is generated by that linear relationship, in this case the date seems to generate from something like a parabola.</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The line is just the line of best fit for that population , but in this case gets reasonably close.</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pic>
        <p:nvPicPr>
          <p:cNvPr id="3" name="Picture 2">
            <a:extLst>
              <a:ext uri="{FF2B5EF4-FFF2-40B4-BE49-F238E27FC236}">
                <a16:creationId xmlns:a16="http://schemas.microsoft.com/office/drawing/2014/main" id="{107C4D58-D511-67B7-0F01-3C97A26E3D63}"/>
              </a:ext>
            </a:extLst>
          </p:cNvPr>
          <p:cNvPicPr>
            <a:picLocks noChangeAspect="1"/>
          </p:cNvPicPr>
          <p:nvPr/>
        </p:nvPicPr>
        <p:blipFill rotWithShape="1">
          <a:blip r:embed="rId2"/>
          <a:srcRect l="33521" t="14978" r="20178" b="8738"/>
          <a:stretch/>
        </p:blipFill>
        <p:spPr>
          <a:xfrm>
            <a:off x="8379373" y="960665"/>
            <a:ext cx="3085796" cy="27274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C19D68A-B399-73F3-1A1F-3F28752B0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52770" y="3819381"/>
            <a:ext cx="4920302" cy="3038618"/>
          </a:xfrm>
          <a:prstGeom prst="rect">
            <a:avLst/>
          </a:prstGeom>
        </p:spPr>
      </p:pic>
    </p:spTree>
    <p:extLst>
      <p:ext uri="{BB962C8B-B14F-4D97-AF65-F5344CB8AC3E}">
        <p14:creationId xmlns:p14="http://schemas.microsoft.com/office/powerpoint/2010/main" val="12822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B31F6-5ADB-7388-8EEB-D0DF7A63EAA1}"/>
            </a:ext>
          </a:extLst>
        </p:cNvPr>
        <p:cNvGrpSpPr/>
        <p:nvPr/>
      </p:nvGrpSpPr>
      <p:grpSpPr>
        <a:xfrm>
          <a:off x="0" y="0"/>
          <a:ext cx="0" cy="0"/>
          <a:chOff x="0" y="0"/>
          <a:chExt cx="0" cy="0"/>
        </a:xfrm>
      </p:grpSpPr>
      <p:pic>
        <p:nvPicPr>
          <p:cNvPr id="96" name="Picture 95">
            <a:extLst>
              <a:ext uri="{FF2B5EF4-FFF2-40B4-BE49-F238E27FC236}">
                <a16:creationId xmlns:a16="http://schemas.microsoft.com/office/drawing/2014/main" id="{D7B63EF0-F1C1-E3B1-A21C-76FAACEC7BF8}"/>
              </a:ext>
            </a:extLst>
          </p:cNvPr>
          <p:cNvPicPr>
            <a:picLocks noChangeAspect="1"/>
          </p:cNvPicPr>
          <p:nvPr/>
        </p:nvPicPr>
        <p:blipFill>
          <a:blip r:embed="rId2">
            <a:extLst>
              <a:ext uri="{28A0092B-C50C-407E-A947-70E740481C1C}">
                <a14:useLocalDpi xmlns:a14="http://schemas.microsoft.com/office/drawing/2010/main" val="0"/>
              </a:ext>
            </a:extLst>
          </a:blip>
          <a:srcRect l="20653" t="64201" r="74161" b="22582"/>
          <a:stretch/>
        </p:blipFill>
        <p:spPr>
          <a:xfrm>
            <a:off x="7093622" y="3583406"/>
            <a:ext cx="861934" cy="1540089"/>
          </a:xfrm>
          <a:prstGeom prst="rect">
            <a:avLst/>
          </a:prstGeom>
        </p:spPr>
      </p:pic>
      <p:sp>
        <p:nvSpPr>
          <p:cNvPr id="2" name="Title 1">
            <a:extLst>
              <a:ext uri="{FF2B5EF4-FFF2-40B4-BE49-F238E27FC236}">
                <a16:creationId xmlns:a16="http://schemas.microsoft.com/office/drawing/2014/main" id="{3334E0A5-A598-A71B-EA9E-2B2108096AD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9A69007D-76A7-7BB6-C1F6-112181979D85}"/>
              </a:ext>
            </a:extLst>
          </p:cNvPr>
          <p:cNvSpPr>
            <a:spLocks noGrp="1"/>
          </p:cNvSpPr>
          <p:nvPr>
            <p:ph idx="1"/>
          </p:nvPr>
        </p:nvSpPr>
        <p:spPr>
          <a:xfrm>
            <a:off x="207372" y="1148462"/>
            <a:ext cx="6765204"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If we knew the line of best fit (</a:t>
            </a:r>
            <a:r>
              <a:rPr lang="en-US" sz="2400" b="1" kern="100" dirty="0">
                <a:solidFill>
                  <a:srgbClr val="000000"/>
                </a:solidFill>
                <a:latin typeface="Aptos" panose="020B0004020202020204" pitchFamily="34" charset="0"/>
                <a:ea typeface="+mj-ea"/>
                <a:cs typeface="Times New Roman" panose="02020603050405020304" pitchFamily="18" charset="0"/>
              </a:rPr>
              <a:t>fixed</a:t>
            </a:r>
            <a:r>
              <a:rPr lang="en-US" sz="2400" kern="100" dirty="0">
                <a:solidFill>
                  <a:srgbClr val="000000"/>
                </a:solidFill>
                <a:latin typeface="Aptos" panose="020B0004020202020204" pitchFamily="34" charset="0"/>
                <a:ea typeface="+mj-ea"/>
                <a:cs typeface="Times New Roman" panose="02020603050405020304" pitchFamily="18" charset="0"/>
              </a:rPr>
              <a:t>) we could calculate the adjusted value for any population unit and </a:t>
            </a:r>
            <a:r>
              <a:rPr lang="en-US" sz="2400" b="1" kern="100" dirty="0">
                <a:solidFill>
                  <a:srgbClr val="000000"/>
                </a:solidFill>
                <a:latin typeface="Aptos" panose="020B0004020202020204" pitchFamily="34" charset="0"/>
                <a:ea typeface="+mj-ea"/>
                <a:cs typeface="Times New Roman" panose="02020603050405020304" pitchFamily="18" charset="0"/>
              </a:rPr>
              <a:t>only consider the departures </a:t>
            </a:r>
            <a:r>
              <a:rPr lang="en-US" sz="2400" kern="100" dirty="0">
                <a:solidFill>
                  <a:srgbClr val="000000"/>
                </a:solidFill>
                <a:latin typeface="Aptos" panose="020B0004020202020204" pitchFamily="34" charset="0"/>
                <a:ea typeface="+mj-ea"/>
                <a:cs typeface="Times New Roman" panose="02020603050405020304" pitchFamily="18" charset="0"/>
              </a:rPr>
              <a:t>from that line (</a:t>
            </a:r>
            <a:r>
              <a:rPr lang="en-US" sz="2400" b="1" kern="100" dirty="0">
                <a:solidFill>
                  <a:srgbClr val="000000"/>
                </a:solidFill>
                <a:latin typeface="Aptos" panose="020B0004020202020204" pitchFamily="34" charset="0"/>
                <a:ea typeface="+mj-ea"/>
                <a:cs typeface="Times New Roman" panose="02020603050405020304" pitchFamily="18" charset="0"/>
              </a:rPr>
              <a:t>also fixed but unknown</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To estimate the population mean, </a:t>
            </a:r>
            <a:r>
              <a:rPr lang="en-US" sz="2400" b="1" kern="100" dirty="0">
                <a:solidFill>
                  <a:srgbClr val="000000"/>
                </a:solidFill>
                <a:latin typeface="Aptos" panose="020B0004020202020204" pitchFamily="34" charset="0"/>
                <a:ea typeface="+mj-ea"/>
                <a:cs typeface="Times New Roman" panose="02020603050405020304" pitchFamily="18" charset="0"/>
              </a:rPr>
              <a:t>the only thing we would need to estimate is the mean of the departures</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If the line of best fit represents the data well,  </a:t>
            </a:r>
            <a:r>
              <a:rPr lang="en-US" sz="2400" b="1" kern="100" dirty="0">
                <a:solidFill>
                  <a:srgbClr val="000000"/>
                </a:solidFill>
                <a:latin typeface="Aptos" panose="020B0004020202020204" pitchFamily="34" charset="0"/>
                <a:ea typeface="+mj-ea"/>
                <a:cs typeface="Times New Roman" panose="02020603050405020304" pitchFamily="18" charset="0"/>
              </a:rPr>
              <a:t>then the variability that is left (departures) would be smaller than the variability of the variable of interest</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pic>
        <p:nvPicPr>
          <p:cNvPr id="52" name="Picture 51">
            <a:extLst>
              <a:ext uri="{FF2B5EF4-FFF2-40B4-BE49-F238E27FC236}">
                <a16:creationId xmlns:a16="http://schemas.microsoft.com/office/drawing/2014/main" id="{A05EFB1E-E21B-6A6A-563A-6C0CEF5AFDD5}"/>
              </a:ext>
            </a:extLst>
          </p:cNvPr>
          <p:cNvPicPr>
            <a:picLocks noChangeAspect="1"/>
          </p:cNvPicPr>
          <p:nvPr/>
        </p:nvPicPr>
        <p:blipFill>
          <a:blip r:embed="rId2">
            <a:extLst>
              <a:ext uri="{28A0092B-C50C-407E-A947-70E740481C1C}">
                <a14:useLocalDpi xmlns:a14="http://schemas.microsoft.com/office/drawing/2010/main" val="0"/>
              </a:ext>
            </a:extLst>
          </a:blip>
          <a:srcRect t="5999" b="12331"/>
          <a:stretch/>
        </p:blipFill>
        <p:spPr>
          <a:xfrm>
            <a:off x="7273508" y="728918"/>
            <a:ext cx="4924484" cy="2819981"/>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AB86D6-45C1-4F9D-B2CB-F8FB704BA2DA}"/>
                  </a:ext>
                </a:extLst>
              </p:cNvPr>
              <p:cNvSpPr txBox="1"/>
              <p:nvPr/>
            </p:nvSpPr>
            <p:spPr>
              <a:xfrm>
                <a:off x="8209280" y="4258292"/>
                <a:ext cx="3911600"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𝑏𝑒𝑠𝑡</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02AB86D6-45C1-4F9D-B2CB-F8FB704BA2DA}"/>
                  </a:ext>
                </a:extLst>
              </p:cNvPr>
              <p:cNvSpPr txBox="1">
                <a:spLocks noRot="1" noChangeAspect="1" noMove="1" noResize="1" noEditPoints="1" noAdjustHandles="1" noChangeArrowheads="1" noChangeShapeType="1" noTextEdit="1"/>
              </p:cNvSpPr>
              <p:nvPr/>
            </p:nvSpPr>
            <p:spPr>
              <a:xfrm>
                <a:off x="8209280" y="4258292"/>
                <a:ext cx="3911600" cy="461665"/>
              </a:xfrm>
              <a:prstGeom prst="rect">
                <a:avLst/>
              </a:prstGeom>
              <a:blipFill>
                <a:blip r:embed="rId3"/>
                <a:stretch>
                  <a:fillRect b="-17333"/>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B03FA47-4240-931E-6B30-9F38C5CCCFCE}"/>
              </a:ext>
            </a:extLst>
          </p:cNvPr>
          <p:cNvSpPr/>
          <p:nvPr/>
        </p:nvSpPr>
        <p:spPr>
          <a:xfrm>
            <a:off x="8369049" y="2480380"/>
            <a:ext cx="251209" cy="6736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3" name="Picture 62">
            <a:extLst>
              <a:ext uri="{FF2B5EF4-FFF2-40B4-BE49-F238E27FC236}">
                <a16:creationId xmlns:a16="http://schemas.microsoft.com/office/drawing/2014/main" id="{AFA8A9BB-ABC9-86BA-ED7A-522B3C02263C}"/>
              </a:ext>
            </a:extLst>
          </p:cNvPr>
          <p:cNvPicPr>
            <a:picLocks noChangeAspect="1"/>
          </p:cNvPicPr>
          <p:nvPr/>
        </p:nvPicPr>
        <p:blipFill>
          <a:blip r:embed="rId4"/>
          <a:stretch>
            <a:fillRect/>
          </a:stretch>
        </p:blipFill>
        <p:spPr>
          <a:xfrm>
            <a:off x="7394359" y="1550515"/>
            <a:ext cx="2280976" cy="1603503"/>
          </a:xfrm>
          <a:prstGeom prst="rect">
            <a:avLst/>
          </a:prstGeom>
        </p:spPr>
      </p:pic>
      <p:sp>
        <p:nvSpPr>
          <p:cNvPr id="73" name="Star: 5 Points 72">
            <a:extLst>
              <a:ext uri="{FF2B5EF4-FFF2-40B4-BE49-F238E27FC236}">
                <a16:creationId xmlns:a16="http://schemas.microsoft.com/office/drawing/2014/main" id="{4792B4CE-4014-182E-8A9E-831FA9974A59}"/>
              </a:ext>
            </a:extLst>
          </p:cNvPr>
          <p:cNvSpPr/>
          <p:nvPr/>
        </p:nvSpPr>
        <p:spPr>
          <a:xfrm>
            <a:off x="7482645" y="4116686"/>
            <a:ext cx="200442" cy="190500"/>
          </a:xfrm>
          <a:prstGeom prst="star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9BAD6F23-EA9D-FC65-93A6-AA890FB8EEF1}"/>
              </a:ext>
            </a:extLst>
          </p:cNvPr>
          <p:cNvCxnSpPr>
            <a:cxnSpLocks/>
          </p:cNvCxnSpPr>
          <p:nvPr/>
        </p:nvCxnSpPr>
        <p:spPr>
          <a:xfrm flipV="1">
            <a:off x="7582866" y="4439970"/>
            <a:ext cx="0" cy="525376"/>
          </a:xfrm>
          <a:prstGeom prst="straightConnector1">
            <a:avLst/>
          </a:prstGeom>
          <a:ln w="57150">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D389233-EFCF-463C-129B-2F5DA4766168}"/>
              </a:ext>
            </a:extLst>
          </p:cNvPr>
          <p:cNvCxnSpPr>
            <a:cxnSpLocks/>
          </p:cNvCxnSpPr>
          <p:nvPr/>
        </p:nvCxnSpPr>
        <p:spPr>
          <a:xfrm flipV="1">
            <a:off x="7582866" y="4236311"/>
            <a:ext cx="0" cy="203659"/>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E275E107-46C9-4485-44CE-F1A62C8D99BC}"/>
              </a:ext>
            </a:extLst>
          </p:cNvPr>
          <p:cNvSpPr/>
          <p:nvPr/>
        </p:nvSpPr>
        <p:spPr>
          <a:xfrm>
            <a:off x="7051040" y="3657600"/>
            <a:ext cx="918985" cy="136108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79" name="Straight Connector 78">
            <a:extLst>
              <a:ext uri="{FF2B5EF4-FFF2-40B4-BE49-F238E27FC236}">
                <a16:creationId xmlns:a16="http://schemas.microsoft.com/office/drawing/2014/main" id="{13F7892C-6E10-0F0A-90C7-69AD1BA64FEE}"/>
              </a:ext>
            </a:extLst>
          </p:cNvPr>
          <p:cNvCxnSpPr>
            <a:cxnSpLocks/>
          </p:cNvCxnSpPr>
          <p:nvPr/>
        </p:nvCxnSpPr>
        <p:spPr>
          <a:xfrm flipH="1">
            <a:off x="7051040" y="2480380"/>
            <a:ext cx="1318009" cy="11710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B4E5ECE-9E2C-07BC-A164-35643AE53131}"/>
              </a:ext>
            </a:extLst>
          </p:cNvPr>
          <p:cNvCxnSpPr>
            <a:cxnSpLocks/>
          </p:cNvCxnSpPr>
          <p:nvPr/>
        </p:nvCxnSpPr>
        <p:spPr>
          <a:xfrm flipH="1">
            <a:off x="7979921" y="2480380"/>
            <a:ext cx="640337" cy="1171088"/>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A4F5975-E658-5ACE-351D-D4F72F7E4408}"/>
                  </a:ext>
                </a:extLst>
              </p:cNvPr>
              <p:cNvSpPr txBox="1"/>
              <p:nvPr/>
            </p:nvSpPr>
            <p:spPr>
              <a:xfrm>
                <a:off x="7129504" y="4965346"/>
                <a:ext cx="4924716" cy="764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𝑢𝑛𝑖𝑡𝑠</m:t>
                          </m:r>
                        </m:sub>
                        <m:sup/>
                        <m:e>
                          <m:r>
                            <a:rPr lang="es-ES" i="1" kern="100">
                              <a:solidFill>
                                <a:srgbClr val="000000"/>
                              </a:solidFill>
                              <a:latin typeface="Cambria Math" panose="02040503050406030204" pitchFamily="18" charset="0"/>
                              <a:cs typeface="Times New Roman" panose="02020603050405020304" pitchFamily="18" charset="0"/>
                            </a:rPr>
                            <m:t>𝑏𝑒𝑠𝑡</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𝑢𝑛𝑖𝑡𝑠</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7A4F5975-E658-5ACE-351D-D4F72F7E4408}"/>
                  </a:ext>
                </a:extLst>
              </p:cNvPr>
              <p:cNvSpPr txBox="1">
                <a:spLocks noRot="1" noChangeAspect="1" noMove="1" noResize="1" noEditPoints="1" noAdjustHandles="1" noChangeArrowheads="1" noChangeShapeType="1" noTextEdit="1"/>
              </p:cNvSpPr>
              <p:nvPr/>
            </p:nvSpPr>
            <p:spPr>
              <a:xfrm>
                <a:off x="7129504" y="4965346"/>
                <a:ext cx="4924716" cy="764568"/>
              </a:xfrm>
              <a:prstGeom prst="rect">
                <a:avLst/>
              </a:prstGeom>
              <a:blipFill>
                <a:blip r:embed="rId5"/>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B1F68659-E094-DF61-3D6D-E0E1E2654DC1}"/>
              </a:ext>
            </a:extLst>
          </p:cNvPr>
          <p:cNvCxnSpPr>
            <a:cxnSpLocks/>
          </p:cNvCxnSpPr>
          <p:nvPr/>
        </p:nvCxnSpPr>
        <p:spPr>
          <a:xfrm flipH="1">
            <a:off x="7979921" y="3141138"/>
            <a:ext cx="640337" cy="182507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F2353DB-AE4A-610B-B184-8E3E7CB75AC0}"/>
                  </a:ext>
                </a:extLst>
              </p:cNvPr>
              <p:cNvSpPr txBox="1"/>
              <p:nvPr/>
            </p:nvSpPr>
            <p:spPr>
              <a:xfrm>
                <a:off x="7051039" y="6040548"/>
                <a:ext cx="4876801"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i="1" kern="100">
                              <a:solidFill>
                                <a:srgbClr val="000000"/>
                              </a:solidFill>
                              <a:latin typeface="Cambria Math" panose="02040503050406030204" pitchFamily="18" charset="0"/>
                              <a:cs typeface="Times New Roman" panose="02020603050405020304" pitchFamily="18" charset="0"/>
                            </a:rPr>
                            <m:t>𝑏𝑒𝑠𝑡</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88" name="TextBox 87">
                <a:extLst>
                  <a:ext uri="{FF2B5EF4-FFF2-40B4-BE49-F238E27FC236}">
                    <a16:creationId xmlns:a16="http://schemas.microsoft.com/office/drawing/2014/main" id="{AF2353DB-AE4A-610B-B184-8E3E7CB75AC0}"/>
                  </a:ext>
                </a:extLst>
              </p:cNvPr>
              <p:cNvSpPr txBox="1">
                <a:spLocks noRot="1" noChangeAspect="1" noMove="1" noResize="1" noEditPoints="1" noAdjustHandles="1" noChangeArrowheads="1" noChangeShapeType="1" noTextEdit="1"/>
              </p:cNvSpPr>
              <p:nvPr/>
            </p:nvSpPr>
            <p:spPr>
              <a:xfrm>
                <a:off x="7051039" y="6040548"/>
                <a:ext cx="4876801" cy="794961"/>
              </a:xfrm>
              <a:prstGeom prst="rect">
                <a:avLst/>
              </a:prstGeom>
              <a:blipFill>
                <a:blip r:embed="rId6"/>
                <a:stretch>
                  <a:fillRect/>
                </a:stretch>
              </a:blipFill>
            </p:spPr>
            <p:txBody>
              <a:bodyPr/>
              <a:lstStyle/>
              <a:p>
                <a:r>
                  <a:rPr lang="en-US">
                    <a:noFill/>
                  </a:rPr>
                  <a:t> </a:t>
                </a:r>
              </a:p>
            </p:txBody>
          </p:sp>
        </mc:Fallback>
      </mc:AlternateContent>
      <p:sp>
        <p:nvSpPr>
          <p:cNvPr id="89" name="Rectangle 88">
            <a:extLst>
              <a:ext uri="{FF2B5EF4-FFF2-40B4-BE49-F238E27FC236}">
                <a16:creationId xmlns:a16="http://schemas.microsoft.com/office/drawing/2014/main" id="{8C410A93-0E94-83FE-6FB1-23442202758A}"/>
              </a:ext>
            </a:extLst>
          </p:cNvPr>
          <p:cNvSpPr/>
          <p:nvPr/>
        </p:nvSpPr>
        <p:spPr>
          <a:xfrm>
            <a:off x="7539514" y="6006040"/>
            <a:ext cx="1852135" cy="78882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dk1"/>
              </a:solidFill>
            </a:endParaRPr>
          </a:p>
        </p:txBody>
      </p:sp>
      <p:sp>
        <p:nvSpPr>
          <p:cNvPr id="90" name="Rectangle 89">
            <a:extLst>
              <a:ext uri="{FF2B5EF4-FFF2-40B4-BE49-F238E27FC236}">
                <a16:creationId xmlns:a16="http://schemas.microsoft.com/office/drawing/2014/main" id="{FFC428F0-F1D3-D123-63BD-9B063D336FA9}"/>
              </a:ext>
            </a:extLst>
          </p:cNvPr>
          <p:cNvSpPr/>
          <p:nvPr/>
        </p:nvSpPr>
        <p:spPr>
          <a:xfrm>
            <a:off x="9515037" y="6020228"/>
            <a:ext cx="2322157" cy="78882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sp>
        <p:nvSpPr>
          <p:cNvPr id="91" name="Arrow: Curved Right 90">
            <a:extLst>
              <a:ext uri="{FF2B5EF4-FFF2-40B4-BE49-F238E27FC236}">
                <a16:creationId xmlns:a16="http://schemas.microsoft.com/office/drawing/2014/main" id="{59C0DBD1-2CA2-2CB4-30FD-1ADA77F6D73E}"/>
              </a:ext>
            </a:extLst>
          </p:cNvPr>
          <p:cNvSpPr/>
          <p:nvPr/>
        </p:nvSpPr>
        <p:spPr>
          <a:xfrm>
            <a:off x="6644693" y="5378818"/>
            <a:ext cx="484811" cy="102186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540BB906-FC5B-7942-7530-D2149021CD04}"/>
              </a:ext>
            </a:extLst>
          </p:cNvPr>
          <p:cNvSpPr txBox="1"/>
          <p:nvPr/>
        </p:nvSpPr>
        <p:spPr>
          <a:xfrm>
            <a:off x="8034738" y="5693602"/>
            <a:ext cx="841256" cy="369332"/>
          </a:xfrm>
          <a:prstGeom prst="rect">
            <a:avLst/>
          </a:prstGeom>
          <a:noFill/>
        </p:spPr>
        <p:txBody>
          <a:bodyPr wrap="none" rtlCol="0">
            <a:spAutoFit/>
          </a:bodyPr>
          <a:lstStyle/>
          <a:p>
            <a:r>
              <a:rPr lang="en-US" dirty="0"/>
              <a:t>known</a:t>
            </a:r>
          </a:p>
        </p:txBody>
      </p:sp>
      <p:sp>
        <p:nvSpPr>
          <p:cNvPr id="93" name="TextBox 92">
            <a:extLst>
              <a:ext uri="{FF2B5EF4-FFF2-40B4-BE49-F238E27FC236}">
                <a16:creationId xmlns:a16="http://schemas.microsoft.com/office/drawing/2014/main" id="{987567E2-DB11-CD00-FCD1-B15675284030}"/>
              </a:ext>
            </a:extLst>
          </p:cNvPr>
          <p:cNvSpPr txBox="1"/>
          <p:nvPr/>
        </p:nvSpPr>
        <p:spPr>
          <a:xfrm>
            <a:off x="10165080" y="5726880"/>
            <a:ext cx="1191608" cy="369332"/>
          </a:xfrm>
          <a:prstGeom prst="rect">
            <a:avLst/>
          </a:prstGeom>
          <a:noFill/>
        </p:spPr>
        <p:txBody>
          <a:bodyPr wrap="none" rtlCol="0">
            <a:spAutoFit/>
          </a:bodyPr>
          <a:lstStyle/>
          <a:p>
            <a:r>
              <a:rPr lang="en-US" dirty="0"/>
              <a:t>estimated</a:t>
            </a:r>
          </a:p>
        </p:txBody>
      </p:sp>
      <p:sp>
        <p:nvSpPr>
          <p:cNvPr id="99" name="Star: 5 Points 98">
            <a:extLst>
              <a:ext uri="{FF2B5EF4-FFF2-40B4-BE49-F238E27FC236}">
                <a16:creationId xmlns:a16="http://schemas.microsoft.com/office/drawing/2014/main" id="{D9D7484F-EE4E-7ECB-D060-FD31A8881AEB}"/>
              </a:ext>
            </a:extLst>
          </p:cNvPr>
          <p:cNvSpPr/>
          <p:nvPr/>
        </p:nvSpPr>
        <p:spPr>
          <a:xfrm>
            <a:off x="8339245" y="4230481"/>
            <a:ext cx="200442" cy="190500"/>
          </a:xfrm>
          <a:prstGeom prst="star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9968221B-ADF7-90AF-C5BD-6E3BDC074F1B}"/>
              </a:ext>
            </a:extLst>
          </p:cNvPr>
          <p:cNvCxnSpPr>
            <a:cxnSpLocks/>
          </p:cNvCxnSpPr>
          <p:nvPr/>
        </p:nvCxnSpPr>
        <p:spPr>
          <a:xfrm flipV="1">
            <a:off x="9341674" y="3853998"/>
            <a:ext cx="0" cy="525376"/>
          </a:xfrm>
          <a:prstGeom prst="straightConnector1">
            <a:avLst/>
          </a:prstGeom>
          <a:ln w="57150">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CDB10C07-CE8A-92E7-573F-40BDB9E86F14}"/>
              </a:ext>
            </a:extLst>
          </p:cNvPr>
          <p:cNvCxnSpPr>
            <a:cxnSpLocks/>
          </p:cNvCxnSpPr>
          <p:nvPr/>
        </p:nvCxnSpPr>
        <p:spPr>
          <a:xfrm flipV="1">
            <a:off x="11121706" y="4100027"/>
            <a:ext cx="0" cy="203659"/>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7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3548E-1E68-D451-FF5F-7112F4315222}"/>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096FCD32-634E-5674-C19F-F2DE6D65F3FE}"/>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5B26E07D-D51C-2062-AE50-7C14F30152B6}"/>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EBFDF745-30BE-440C-4CC6-EBC8BEADE703}"/>
              </a:ext>
            </a:extLst>
          </p:cNvPr>
          <p:cNvSpPr>
            <a:spLocks noGrp="1"/>
          </p:cNvSpPr>
          <p:nvPr>
            <p:ph idx="1"/>
          </p:nvPr>
        </p:nvSpPr>
        <p:spPr>
          <a:xfrm>
            <a:off x="179439" y="932421"/>
            <a:ext cx="7052856" cy="4230356"/>
          </a:xfrm>
        </p:spPr>
        <p:txBody>
          <a:bodyPr vert="horz" lIns="91440" tIns="45720" rIns="91440" bIns="45720" rtlCol="0" anchor="t">
            <a:noAutofit/>
          </a:bodyPr>
          <a:lstStyle/>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In practice, we do not know the line of best fit (red</a:t>
            </a:r>
            <a:r>
              <a:rPr lang="en-US" sz="2400" kern="100" dirty="0">
                <a:solidFill>
                  <a:srgbClr val="000000"/>
                </a:solidFill>
                <a:latin typeface="Aptos" panose="020B0004020202020204" pitchFamily="34" charset="0"/>
                <a:ea typeface="+mj-ea"/>
                <a:cs typeface="Times New Roman" panose="02020603050405020304" pitchFamily="18" charset="0"/>
              </a:rPr>
              <a:t>). What </a:t>
            </a:r>
            <a:r>
              <a:rPr lang="en-US" sz="2400" b="1" kern="100" dirty="0">
                <a:solidFill>
                  <a:srgbClr val="000000"/>
                </a:solidFill>
                <a:latin typeface="Aptos" panose="020B0004020202020204" pitchFamily="34" charset="0"/>
                <a:ea typeface="+mj-ea"/>
                <a:cs typeface="Times New Roman" panose="02020603050405020304" pitchFamily="18" charset="0"/>
              </a:rPr>
              <a:t>we </a:t>
            </a:r>
            <a:r>
              <a:rPr lang="en-US" sz="2400" kern="100" dirty="0">
                <a:solidFill>
                  <a:srgbClr val="000000"/>
                </a:solidFill>
                <a:latin typeface="Aptos" panose="020B0004020202020204" pitchFamily="34" charset="0"/>
                <a:ea typeface="+mj-ea"/>
                <a:cs typeface="Times New Roman" panose="02020603050405020304" pitchFamily="18" charset="0"/>
              </a:rPr>
              <a:t>do is</a:t>
            </a:r>
            <a:r>
              <a:rPr lang="en-US" sz="2400" b="1" kern="100" dirty="0">
                <a:solidFill>
                  <a:srgbClr val="000000"/>
                </a:solidFill>
                <a:latin typeface="Aptos" panose="020B0004020202020204" pitchFamily="34" charset="0"/>
                <a:ea typeface="+mj-ea"/>
                <a:cs typeface="Times New Roman" panose="02020603050405020304" pitchFamily="18" charset="0"/>
              </a:rPr>
              <a:t>, estimate that line (blue) with the sample (for SRS and systematic use OLS)</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a:t>
            </a:r>
            <a:r>
              <a:rPr lang="en-US" sz="2400" b="1" kern="100" dirty="0">
                <a:solidFill>
                  <a:srgbClr val="000000"/>
                </a:solidFill>
                <a:latin typeface="Aptos" panose="020B0004020202020204" pitchFamily="34" charset="0"/>
                <a:ea typeface="+mj-ea"/>
                <a:cs typeface="Times New Roman" panose="02020603050405020304" pitchFamily="18" charset="0"/>
              </a:rPr>
              <a:t>estimate the population mean as the mean of fitted values for the entire population</a:t>
            </a:r>
            <a:r>
              <a:rPr lang="en-US" sz="2400" kern="100" dirty="0">
                <a:solidFill>
                  <a:srgbClr val="000000"/>
                </a:solidFill>
                <a:latin typeface="Aptos" panose="020B0004020202020204" pitchFamily="34" charset="0"/>
                <a:ea typeface="+mj-ea"/>
                <a:cs typeface="Times New Roman" panose="02020603050405020304" pitchFamily="18" charset="0"/>
              </a:rPr>
              <a:t> (we have the auxiliary information for all units) </a:t>
            </a:r>
            <a:r>
              <a:rPr lang="en-US" sz="2400" b="1" kern="100" dirty="0">
                <a:solidFill>
                  <a:srgbClr val="000000"/>
                </a:solidFill>
                <a:latin typeface="Aptos" panose="020B0004020202020204" pitchFamily="34" charset="0"/>
                <a:ea typeface="+mj-ea"/>
                <a:cs typeface="Times New Roman" panose="02020603050405020304" pitchFamily="18" charset="0"/>
              </a:rPr>
              <a:t>plus the mean of the departures with respect to the sample fit for the sample</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Sample fit and the mean of the departures for the sample are estimates</a:t>
            </a:r>
            <a:r>
              <a:rPr lang="en-US" sz="2400" kern="100" dirty="0">
                <a:solidFill>
                  <a:srgbClr val="000000"/>
                </a:solidFill>
                <a:latin typeface="Aptos" panose="020B0004020202020204" pitchFamily="34" charset="0"/>
                <a:ea typeface="+mj-ea"/>
                <a:cs typeface="Times New Roman" panose="02020603050405020304" pitchFamily="18" charset="0"/>
              </a:rPr>
              <a:t> </a:t>
            </a:r>
            <a:r>
              <a:rPr lang="en-US" sz="2400" b="1" kern="100" dirty="0">
                <a:solidFill>
                  <a:srgbClr val="000000"/>
                </a:solidFill>
                <a:latin typeface="Aptos" panose="020B0004020202020204" pitchFamily="34" charset="0"/>
                <a:ea typeface="+mj-ea"/>
                <a:cs typeface="Times New Roman" panose="02020603050405020304" pitchFamily="18" charset="0"/>
              </a:rPr>
              <a:t>with uncertainty</a:t>
            </a:r>
            <a:r>
              <a:rPr lang="en-US" sz="2400" kern="100" dirty="0">
                <a:solidFill>
                  <a:srgbClr val="000000"/>
                </a:solidFill>
                <a:latin typeface="Aptos" panose="020B0004020202020204" pitchFamily="34" charset="0"/>
                <a:ea typeface="+mj-ea"/>
                <a:cs typeface="Times New Roman" panose="02020603050405020304" pitchFamily="18" charset="0"/>
              </a:rPr>
              <a:t>. If the blue line approximates well the data we increase precision.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pic>
        <p:nvPicPr>
          <p:cNvPr id="54" name="Picture 53">
            <a:extLst>
              <a:ext uri="{FF2B5EF4-FFF2-40B4-BE49-F238E27FC236}">
                <a16:creationId xmlns:a16="http://schemas.microsoft.com/office/drawing/2014/main" id="{E9279FD2-BDB5-0436-06D5-587C531EB092}"/>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04D27F1-E50A-309B-D610-99146477C659}"/>
                  </a:ext>
                </a:extLst>
              </p:cNvPr>
              <p:cNvSpPr txBox="1"/>
              <p:nvPr/>
            </p:nvSpPr>
            <p:spPr>
              <a:xfrm>
                <a:off x="6096000" y="4557894"/>
                <a:ext cx="6277337" cy="14671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s-ES" i="1" kern="100" dirty="0">
                  <a:solidFill>
                    <a:srgbClr val="00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604D27F1-E50A-309B-D610-99146477C659}"/>
                  </a:ext>
                </a:extLst>
              </p:cNvPr>
              <p:cNvSpPr txBox="1">
                <a:spLocks noRot="1" noChangeAspect="1" noMove="1" noResize="1" noEditPoints="1" noAdjustHandles="1" noChangeArrowheads="1" noChangeShapeType="1" noTextEdit="1"/>
              </p:cNvSpPr>
              <p:nvPr/>
            </p:nvSpPr>
            <p:spPr>
              <a:xfrm>
                <a:off x="6096000" y="4557894"/>
                <a:ext cx="6277337" cy="14671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CC5A5C-BF0A-18D5-462E-A29FF21F6784}"/>
                  </a:ext>
                </a:extLst>
              </p:cNvPr>
              <p:cNvSpPr txBox="1"/>
              <p:nvPr/>
            </p:nvSpPr>
            <p:spPr>
              <a:xfrm>
                <a:off x="6848217" y="392027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BECC5A5C-BF0A-18D5-462E-A29FF21F6784}"/>
                  </a:ext>
                </a:extLst>
              </p:cNvPr>
              <p:cNvSpPr txBox="1">
                <a:spLocks noRot="1" noChangeAspect="1" noMove="1" noResize="1" noEditPoints="1" noAdjustHandles="1" noChangeArrowheads="1" noChangeShapeType="1" noTextEdit="1"/>
              </p:cNvSpPr>
              <p:nvPr/>
            </p:nvSpPr>
            <p:spPr>
              <a:xfrm>
                <a:off x="6848217" y="392027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840245D-9EF5-D7C7-57D1-CF0FDFFC4D8E}"/>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70DC538-6AC1-CDB1-865A-D6D5333DFD62}"/>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10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06B6-DEEF-9236-4006-4926E97C936D}"/>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96083A86-12D4-4C91-7996-F9C3BE04B949}"/>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EE25A9D2-FAA0-6FE4-597E-1A01C7A2A359}"/>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pic>
        <p:nvPicPr>
          <p:cNvPr id="54" name="Picture 53">
            <a:extLst>
              <a:ext uri="{FF2B5EF4-FFF2-40B4-BE49-F238E27FC236}">
                <a16:creationId xmlns:a16="http://schemas.microsoft.com/office/drawing/2014/main" id="{6372CFF3-E37E-04D0-08BE-FDE05E84C929}"/>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46D2FE8-3E66-C3FB-7F27-3B5664E0C600}"/>
                  </a:ext>
                </a:extLst>
              </p:cNvPr>
              <p:cNvSpPr txBox="1"/>
              <p:nvPr/>
            </p:nvSpPr>
            <p:spPr>
              <a:xfrm>
                <a:off x="494660" y="5705084"/>
                <a:ext cx="6111434"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smtClean="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346D2FE8-3E66-C3FB-7F27-3B5664E0C600}"/>
                  </a:ext>
                </a:extLst>
              </p:cNvPr>
              <p:cNvSpPr txBox="1">
                <a:spLocks noRot="1" noChangeAspect="1" noMove="1" noResize="1" noEditPoints="1" noAdjustHandles="1" noChangeArrowheads="1" noChangeShapeType="1" noTextEdit="1"/>
              </p:cNvSpPr>
              <p:nvPr/>
            </p:nvSpPr>
            <p:spPr>
              <a:xfrm>
                <a:off x="494660" y="5705084"/>
                <a:ext cx="6111434" cy="7949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53FE988-69F0-86E3-3756-F20F79FC955A}"/>
                  </a:ext>
                </a:extLst>
              </p:cNvPr>
              <p:cNvSpPr txBox="1"/>
              <p:nvPr/>
            </p:nvSpPr>
            <p:spPr>
              <a:xfrm>
                <a:off x="1250737" y="524341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953FE988-69F0-86E3-3756-F20F79FC955A}"/>
                  </a:ext>
                </a:extLst>
              </p:cNvPr>
              <p:cNvSpPr txBox="1">
                <a:spLocks noRot="1" noChangeAspect="1" noMove="1" noResize="1" noEditPoints="1" noAdjustHandles="1" noChangeArrowheads="1" noChangeShapeType="1" noTextEdit="1"/>
              </p:cNvSpPr>
              <p:nvPr/>
            </p:nvSpPr>
            <p:spPr>
              <a:xfrm>
                <a:off x="1250737" y="524341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E10C5D18-1A4F-03F8-6AD9-5DB5623EF9EE}"/>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4D1872C-0A9B-2379-60B4-343BF4F4BE37}"/>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9C0F9E9-0DF2-9398-1A70-692F2673AE3E}"/>
              </a:ext>
            </a:extLst>
          </p:cNvPr>
          <p:cNvPicPr>
            <a:picLocks noChangeAspect="1"/>
          </p:cNvPicPr>
          <p:nvPr/>
        </p:nvPicPr>
        <p:blipFill>
          <a:blip r:embed="rId6">
            <a:extLst>
              <a:ext uri="{28A0092B-C50C-407E-A947-70E740481C1C}">
                <a14:useLocalDpi xmlns:a14="http://schemas.microsoft.com/office/drawing/2010/main" val="0"/>
              </a:ext>
            </a:extLst>
          </a:blip>
          <a:srcRect t="8659" r="8005" b="6890"/>
          <a:stretch/>
        </p:blipFill>
        <p:spPr>
          <a:xfrm>
            <a:off x="7103111" y="4006322"/>
            <a:ext cx="5013936" cy="2842054"/>
          </a:xfrm>
          <a:prstGeom prst="rect">
            <a:avLst/>
          </a:prstGeom>
        </p:spPr>
      </p:pic>
      <p:sp>
        <p:nvSpPr>
          <p:cNvPr id="9" name="Rectangle 8">
            <a:extLst>
              <a:ext uri="{FF2B5EF4-FFF2-40B4-BE49-F238E27FC236}">
                <a16:creationId xmlns:a16="http://schemas.microsoft.com/office/drawing/2014/main" id="{82767D87-7858-20F0-FF8F-9C4B5A5718B4}"/>
              </a:ext>
            </a:extLst>
          </p:cNvPr>
          <p:cNvSpPr/>
          <p:nvPr/>
        </p:nvSpPr>
        <p:spPr>
          <a:xfrm>
            <a:off x="8097145" y="4663603"/>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B6D6725-0C2A-15C7-39EA-28621C59BCF8}"/>
              </a:ext>
            </a:extLst>
          </p:cNvPr>
          <p:cNvSpPr>
            <a:spLocks noGrp="1"/>
          </p:cNvSpPr>
          <p:nvPr>
            <p:ph idx="1"/>
          </p:nvPr>
        </p:nvSpPr>
        <p:spPr>
          <a:xfrm>
            <a:off x="135254" y="1152916"/>
            <a:ext cx="7052856" cy="2842055"/>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For large sample sizes regression estimators are unbiased </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They are NOT based on the assumption of an existing linear relationship. In fact, the relation in the figures is a parabola.</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They just take as starting point the fit between auxiliary information and variable of interest for the population. </a:t>
            </a: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That fit is a fixed characteristic of the population. </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173130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9D8E-DB50-08F2-C0A5-38B811394D81}"/>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D08B9F3D-2595-0F1C-7B94-9BB4050641BA}"/>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5693C360-1362-A51E-1EB3-F6AC1BE99C2C}"/>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pic>
        <p:nvPicPr>
          <p:cNvPr id="54" name="Picture 53">
            <a:extLst>
              <a:ext uri="{FF2B5EF4-FFF2-40B4-BE49-F238E27FC236}">
                <a16:creationId xmlns:a16="http://schemas.microsoft.com/office/drawing/2014/main" id="{8BCAD03C-6241-C21D-7893-BC6410A46730}"/>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138A312-CA47-3791-D1ED-C6ED024B29EC}"/>
                  </a:ext>
                </a:extLst>
              </p:cNvPr>
              <p:cNvSpPr txBox="1"/>
              <p:nvPr/>
            </p:nvSpPr>
            <p:spPr>
              <a:xfrm>
                <a:off x="494660" y="5705084"/>
                <a:ext cx="6111434"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smtClean="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2138A312-CA47-3791-D1ED-C6ED024B29EC}"/>
                  </a:ext>
                </a:extLst>
              </p:cNvPr>
              <p:cNvSpPr txBox="1">
                <a:spLocks noRot="1" noChangeAspect="1" noMove="1" noResize="1" noEditPoints="1" noAdjustHandles="1" noChangeArrowheads="1" noChangeShapeType="1" noTextEdit="1"/>
              </p:cNvSpPr>
              <p:nvPr/>
            </p:nvSpPr>
            <p:spPr>
              <a:xfrm>
                <a:off x="494660" y="5705084"/>
                <a:ext cx="6111434" cy="7949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A9195F-12C7-D01C-28D3-CFB9274C9839}"/>
                  </a:ext>
                </a:extLst>
              </p:cNvPr>
              <p:cNvSpPr txBox="1"/>
              <p:nvPr/>
            </p:nvSpPr>
            <p:spPr>
              <a:xfrm>
                <a:off x="1250737" y="524341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BEA9195F-12C7-D01C-28D3-CFB9274C9839}"/>
                  </a:ext>
                </a:extLst>
              </p:cNvPr>
              <p:cNvSpPr txBox="1">
                <a:spLocks noRot="1" noChangeAspect="1" noMove="1" noResize="1" noEditPoints="1" noAdjustHandles="1" noChangeArrowheads="1" noChangeShapeType="1" noTextEdit="1"/>
              </p:cNvSpPr>
              <p:nvPr/>
            </p:nvSpPr>
            <p:spPr>
              <a:xfrm>
                <a:off x="1250737" y="524341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D2A15D8-71EC-C29F-CDDB-50DE12C7AA12}"/>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4A57C91-5E12-9A93-BB35-E94D83BDEFF7}"/>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B54E434-AB3B-95E3-AA3A-4514C1F6C6FA}"/>
              </a:ext>
            </a:extLst>
          </p:cNvPr>
          <p:cNvPicPr>
            <a:picLocks noChangeAspect="1"/>
          </p:cNvPicPr>
          <p:nvPr/>
        </p:nvPicPr>
        <p:blipFill>
          <a:blip r:embed="rId6">
            <a:extLst>
              <a:ext uri="{28A0092B-C50C-407E-A947-70E740481C1C}">
                <a14:useLocalDpi xmlns:a14="http://schemas.microsoft.com/office/drawing/2010/main" val="0"/>
              </a:ext>
            </a:extLst>
          </a:blip>
          <a:srcRect t="8659" r="8005" b="6890"/>
          <a:stretch/>
        </p:blipFill>
        <p:spPr>
          <a:xfrm>
            <a:off x="7103111" y="4006322"/>
            <a:ext cx="5013936" cy="2842054"/>
          </a:xfrm>
          <a:prstGeom prst="rect">
            <a:avLst/>
          </a:prstGeom>
        </p:spPr>
      </p:pic>
      <p:sp>
        <p:nvSpPr>
          <p:cNvPr id="9" name="Rectangle 8">
            <a:extLst>
              <a:ext uri="{FF2B5EF4-FFF2-40B4-BE49-F238E27FC236}">
                <a16:creationId xmlns:a16="http://schemas.microsoft.com/office/drawing/2014/main" id="{95D4D1D1-1134-C03B-A540-9F5A3B15F953}"/>
              </a:ext>
            </a:extLst>
          </p:cNvPr>
          <p:cNvSpPr/>
          <p:nvPr/>
        </p:nvSpPr>
        <p:spPr>
          <a:xfrm>
            <a:off x="8097145" y="4663603"/>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A13E2B83-F99C-1E0E-2157-8ED4B14F34B3}"/>
              </a:ext>
            </a:extLst>
          </p:cNvPr>
          <p:cNvSpPr>
            <a:spLocks noGrp="1"/>
          </p:cNvSpPr>
          <p:nvPr>
            <p:ph idx="1"/>
          </p:nvPr>
        </p:nvSpPr>
        <p:spPr>
          <a:xfrm>
            <a:off x="296997" y="2007972"/>
            <a:ext cx="6555162" cy="2842055"/>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the fit is strong the regression estimator works well (low variance)</a:t>
            </a: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the fit is not strong the regression estimator has large variance but remains unbiased for large samples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30535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FC04E-484E-CE99-C345-57123D450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E5D72-6D30-0788-DBD7-FA486BF8E8AC}"/>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6814AD8E-3B7D-0540-98FE-D3193F2698CC}"/>
              </a:ext>
            </a:extLst>
          </p:cNvPr>
          <p:cNvSpPr>
            <a:spLocks noGrp="1"/>
          </p:cNvSpPr>
          <p:nvPr>
            <p:ph idx="1"/>
          </p:nvPr>
        </p:nvSpPr>
        <p:spPr>
          <a:xfrm>
            <a:off x="4612542" y="1898772"/>
            <a:ext cx="3547609" cy="393142"/>
          </a:xfrm>
        </p:spPr>
        <p:txBody>
          <a:bodyPr vert="horz" lIns="91440" tIns="45720" rIns="91440" bIns="45720" rtlCol="0" anchor="t">
            <a:noAutofit/>
          </a:bodyPr>
          <a:lstStyle/>
          <a:p>
            <a:pPr marL="0" indent="0" algn="just">
              <a:buNone/>
            </a:pPr>
            <a:r>
              <a:rPr lang="en-US" b="1" kern="100" dirty="0">
                <a:solidFill>
                  <a:srgbClr val="000000"/>
                </a:solidFill>
                <a:latin typeface="Aptos" panose="020B0004020202020204" pitchFamily="34" charset="0"/>
                <a:ea typeface="+mj-ea"/>
                <a:cs typeface="Times New Roman" panose="02020603050405020304" pitchFamily="18" charset="0"/>
              </a:rPr>
              <a:t>Code session 1A</a:t>
            </a: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800" dirty="0"/>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5" name="TextBox 4">
            <a:extLst>
              <a:ext uri="{FF2B5EF4-FFF2-40B4-BE49-F238E27FC236}">
                <a16:creationId xmlns:a16="http://schemas.microsoft.com/office/drawing/2014/main" id="{78C1FFFB-2ED4-C67C-5ED7-C756949D9BA4}"/>
              </a:ext>
            </a:extLst>
          </p:cNvPr>
          <p:cNvSpPr txBox="1"/>
          <p:nvPr/>
        </p:nvSpPr>
        <p:spPr>
          <a:xfrm>
            <a:off x="514558" y="2865123"/>
            <a:ext cx="11274251" cy="3416320"/>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main conclusion after the code session 1 is that the regression estimator allows using auxiliary information making the estimates more precise.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algn="just"/>
            <a:r>
              <a:rPr lang="en-US" sz="2400" kern="100" dirty="0">
                <a:solidFill>
                  <a:srgbClr val="000000"/>
                </a:solidFill>
                <a:latin typeface="Aptos" panose="020B0004020202020204" pitchFamily="34" charset="0"/>
                <a:ea typeface="+mj-ea"/>
                <a:cs typeface="Times New Roman" panose="02020603050405020304" pitchFamily="18" charset="0"/>
              </a:rPr>
              <a:t>However, there is limit. If the sample size becomes too small precision degrades and the variance gets large.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estimator is unbiased even if the data does not follow a linear relationship. In that case, the estimator will do worse but it will remain unbiased. If the relationship can be approximated well by a linear function, it will do well.</a:t>
            </a:r>
          </a:p>
        </p:txBody>
      </p:sp>
    </p:spTree>
    <p:extLst>
      <p:ext uri="{BB962C8B-B14F-4D97-AF65-F5344CB8AC3E}">
        <p14:creationId xmlns:p14="http://schemas.microsoft.com/office/powerpoint/2010/main" val="420437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56A5D-4610-3F58-B58C-218D89721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793B1-C17C-CA70-913E-B5C596697735}"/>
              </a:ext>
            </a:extLst>
          </p:cNvPr>
          <p:cNvSpPr>
            <a:spLocks noGrp="1"/>
          </p:cNvSpPr>
          <p:nvPr>
            <p:ph type="title"/>
          </p:nvPr>
        </p:nvSpPr>
        <p:spPr>
          <a:xfrm>
            <a:off x="838199" y="0"/>
            <a:ext cx="10626970" cy="1325563"/>
          </a:xfrm>
        </p:spPr>
        <p:txBody>
          <a:bodyPr/>
          <a:lstStyle/>
          <a:p>
            <a:pPr algn="ctr"/>
            <a:r>
              <a:rPr lang="en-US" b="1" dirty="0"/>
              <a:t>Part 1. Estimators based on a model</a:t>
            </a:r>
          </a:p>
        </p:txBody>
      </p:sp>
      <p:sp>
        <p:nvSpPr>
          <p:cNvPr id="3" name="Content Placeholder 2">
            <a:extLst>
              <a:ext uri="{FF2B5EF4-FFF2-40B4-BE49-F238E27FC236}">
                <a16:creationId xmlns:a16="http://schemas.microsoft.com/office/drawing/2014/main" id="{7059F944-3BCF-0E8E-42E4-C3D3B043EE56}"/>
              </a:ext>
            </a:extLst>
          </p:cNvPr>
          <p:cNvSpPr>
            <a:spLocks noGrp="1"/>
          </p:cNvSpPr>
          <p:nvPr>
            <p:ph idx="1"/>
          </p:nvPr>
        </p:nvSpPr>
        <p:spPr>
          <a:xfrm>
            <a:off x="216609" y="1325563"/>
            <a:ext cx="11630397" cy="1749233"/>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There is an alternative way of estimating quantities for a population. This is what it is called model-based estimation. </a:t>
            </a:r>
          </a:p>
          <a:p>
            <a:pPr marL="0" indent="0" algn="just">
              <a:buNone/>
            </a:pPr>
            <a:endParaRPr lang="en-US" sz="8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In model-based estimation we assume that the population has some structure (it follows some model) and all our inferences are based on the assumption that such model holds. </a:t>
            </a:r>
            <a:r>
              <a:rPr lang="en-US" sz="2400" kern="100" dirty="0">
                <a:solidFill>
                  <a:srgbClr val="000000"/>
                </a:solidFill>
                <a:latin typeface="Aptos" panose="020B0004020202020204" pitchFamily="34" charset="0"/>
                <a:ea typeface="+mj-ea"/>
                <a:cs typeface="Times New Roman" panose="02020603050405020304" pitchFamily="18" charset="0"/>
              </a:rPr>
              <a:t>This is very different from the regression estimator for which we did not assume any relationship.</a:t>
            </a: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The fact that we will assume that the population follows some model will change completely the way we work.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720783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59AFE-1124-104B-1D2E-EEC9904D1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2482F-F69D-AA10-120E-5255A562E4F8}"/>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BFD9DD5F-814F-AE81-626F-65C582422A21}"/>
              </a:ext>
            </a:extLst>
          </p:cNvPr>
          <p:cNvSpPr>
            <a:spLocks noGrp="1"/>
          </p:cNvSpPr>
          <p:nvPr>
            <p:ph idx="1"/>
          </p:nvPr>
        </p:nvSpPr>
        <p:spPr>
          <a:xfrm>
            <a:off x="216609" y="1325563"/>
            <a:ext cx="11630397" cy="1749233"/>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assume that </a:t>
            </a:r>
            <a:r>
              <a:rPr lang="en-US" sz="2400" b="1" kern="100" dirty="0">
                <a:solidFill>
                  <a:srgbClr val="000000"/>
                </a:solidFill>
                <a:latin typeface="Aptos" panose="020B0004020202020204" pitchFamily="34" charset="0"/>
                <a:ea typeface="+mj-ea"/>
                <a:cs typeface="Times New Roman" panose="02020603050405020304" pitchFamily="18" charset="0"/>
              </a:rPr>
              <a:t>every unit has an associated random variable with a distribution dictated by the model</a:t>
            </a:r>
            <a:r>
              <a:rPr lang="en-US" sz="2400" kern="100" dirty="0">
                <a:solidFill>
                  <a:srgbClr val="000000"/>
                </a:solidFill>
                <a:latin typeface="Aptos" panose="020B0004020202020204" pitchFamily="34" charset="0"/>
                <a:ea typeface="+mj-ea"/>
                <a:cs typeface="Times New Roman" panose="02020603050405020304" pitchFamily="18" charset="0"/>
              </a:rPr>
              <a:t>. (Randomness comes from the model)</a:t>
            </a:r>
          </a:p>
          <a:p>
            <a:pPr marL="0" indent="0" algn="just">
              <a:buNone/>
            </a:pPr>
            <a:endParaRPr lang="en-US" sz="10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Unlike with techniques based on the sampling design, will not look at how our estimates changes if we take different samples.  We will analyze the uncertainty that arise from the random components of the model.</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All our inferences will be conditioned to:</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The sample that we observe</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The model that we postulate for the population. </a:t>
            </a: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1380655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C5096-D0A9-6714-330C-AF1BCDE0711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971B659-5F10-CBA4-BD2D-30853F92395F}"/>
              </a:ext>
            </a:extLst>
          </p:cNvPr>
          <p:cNvSpPr/>
          <p:nvPr/>
        </p:nvSpPr>
        <p:spPr>
          <a:xfrm>
            <a:off x="307449" y="1905441"/>
            <a:ext cx="11667942" cy="3580959"/>
          </a:xfrm>
          <a:prstGeom prst="rect">
            <a:avLst/>
          </a:prstGeom>
          <a:solidFill>
            <a:srgbClr val="C1E5F5"/>
          </a:solidFill>
          <a:ln>
            <a:solidFill>
              <a:srgbClr val="C1E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EF50B-6DA8-DADA-A8EE-1FBD3CA2B5D9}"/>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07B5E19A-F636-1F8B-7D82-D08D1211B0A2}"/>
              </a:ext>
            </a:extLst>
          </p:cNvPr>
          <p:cNvSpPr>
            <a:spLocks noGrp="1"/>
          </p:cNvSpPr>
          <p:nvPr>
            <p:ph idx="1"/>
          </p:nvPr>
        </p:nvSpPr>
        <p:spPr>
          <a:xfrm>
            <a:off x="216609" y="1325564"/>
            <a:ext cx="11630397" cy="3969918"/>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conceptualize our population in a different way: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For all population units, the variable of interest is a random variable following a specific model. </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parameters such as means or totals will be sums or means of random variables</a:t>
            </a: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Target parameters will also be random quantities with an inherent uncertainty.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This starting point entails a very important and potentially risky assumption, </a:t>
            </a:r>
            <a:r>
              <a:rPr lang="en-US" sz="2400" b="1" kern="100" dirty="0">
                <a:solidFill>
                  <a:srgbClr val="000000"/>
                </a:solidFill>
                <a:latin typeface="Aptos" panose="020B0004020202020204" pitchFamily="34" charset="0"/>
                <a:ea typeface="+mj-ea"/>
                <a:cs typeface="Times New Roman" panose="02020603050405020304" pitchFamily="18" charset="0"/>
              </a:rPr>
              <a:t>the model </a:t>
            </a:r>
            <a:r>
              <a:rPr lang="en-US" sz="2400" b="1" kern="100" dirty="0" err="1">
                <a:solidFill>
                  <a:srgbClr val="000000"/>
                </a:solidFill>
                <a:latin typeface="Aptos" panose="020B0004020202020204" pitchFamily="34" charset="0"/>
                <a:ea typeface="+mj-ea"/>
                <a:cs typeface="Times New Roman" panose="02020603050405020304" pitchFamily="18" charset="0"/>
              </a:rPr>
              <a:t>holds</a:t>
            </a:r>
            <a:r>
              <a:rPr lang="en-US" sz="2400" b="1" kern="100" dirty="0" err="1">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t>
            </a:r>
            <a:r>
              <a:rPr lang="en-US" sz="2400" b="1" kern="100" dirty="0" err="1">
                <a:solidFill>
                  <a:srgbClr val="000000"/>
                </a:solidFill>
                <a:latin typeface="Aptos" panose="020B0004020202020204" pitchFamily="34" charset="0"/>
                <a:ea typeface="+mj-ea"/>
                <a:cs typeface="Times New Roman" panose="02020603050405020304" pitchFamily="18" charset="0"/>
              </a:rPr>
              <a:t>To</a:t>
            </a:r>
            <a:r>
              <a:rPr lang="en-US" sz="2400" b="1" kern="100" dirty="0">
                <a:solidFill>
                  <a:srgbClr val="000000"/>
                </a:solidFill>
                <a:latin typeface="Aptos" panose="020B0004020202020204" pitchFamily="34" charset="0"/>
                <a:ea typeface="+mj-ea"/>
                <a:cs typeface="Times New Roman" panose="02020603050405020304" pitchFamily="18" charset="0"/>
              </a:rPr>
              <a:t> use these techniques, we will need a step to validate the model that we postulate for our population. </a:t>
            </a: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23501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A6335-7AF1-E052-FE60-82F19868DE3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D8D3862-4029-C599-87A8-ADA0D11B3EA1}"/>
              </a:ext>
            </a:extLst>
          </p:cNvPr>
          <p:cNvSpPr/>
          <p:nvPr/>
        </p:nvSpPr>
        <p:spPr>
          <a:xfrm>
            <a:off x="307449" y="1905441"/>
            <a:ext cx="11667942" cy="1948461"/>
          </a:xfrm>
          <a:prstGeom prst="rect">
            <a:avLst/>
          </a:prstGeom>
          <a:solidFill>
            <a:srgbClr val="C1E5F5"/>
          </a:solidFill>
          <a:ln>
            <a:solidFill>
              <a:srgbClr val="C1E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431FD-4286-BC0B-F1D6-EB6020A90E51}"/>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07EC1B08-5ED3-F98A-0715-CCBE46D10CF3}"/>
              </a:ext>
            </a:extLst>
          </p:cNvPr>
          <p:cNvSpPr>
            <a:spLocks noGrp="1"/>
          </p:cNvSpPr>
          <p:nvPr>
            <p:ph idx="1"/>
          </p:nvPr>
        </p:nvSpPr>
        <p:spPr>
          <a:xfrm>
            <a:off x="216609" y="1325564"/>
            <a:ext cx="11630397" cy="2683728"/>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conceptualize our population in a different way: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For all population units, the variable of interest is a random variable following a specific model. </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parameters such as means or totals will be sums or means of random variables</a:t>
            </a: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Target parameters will also be random quantities with an inherent uncertainty.</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
        <p:nvSpPr>
          <p:cNvPr id="4" name="Rectangle 3">
            <a:extLst>
              <a:ext uri="{FF2B5EF4-FFF2-40B4-BE49-F238E27FC236}">
                <a16:creationId xmlns:a16="http://schemas.microsoft.com/office/drawing/2014/main" id="{1972C136-125E-F9CF-A9D2-1303C3A37F34}"/>
              </a:ext>
            </a:extLst>
          </p:cNvPr>
          <p:cNvSpPr/>
          <p:nvPr/>
        </p:nvSpPr>
        <p:spPr>
          <a:xfrm>
            <a:off x="192312" y="4602908"/>
            <a:ext cx="753626" cy="71343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5" name="Rectangle 4">
            <a:extLst>
              <a:ext uri="{FF2B5EF4-FFF2-40B4-BE49-F238E27FC236}">
                <a16:creationId xmlns:a16="http://schemas.microsoft.com/office/drawing/2014/main" id="{D523899D-B324-6BD4-4840-D371B30D93CA}"/>
              </a:ext>
            </a:extLst>
          </p:cNvPr>
          <p:cNvSpPr/>
          <p:nvPr/>
        </p:nvSpPr>
        <p:spPr>
          <a:xfrm>
            <a:off x="945938" y="4602908"/>
            <a:ext cx="753626" cy="7134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US" dirty="0"/>
          </a:p>
        </p:txBody>
      </p:sp>
      <p:sp>
        <p:nvSpPr>
          <p:cNvPr id="7" name="Rectangle 6">
            <a:extLst>
              <a:ext uri="{FF2B5EF4-FFF2-40B4-BE49-F238E27FC236}">
                <a16:creationId xmlns:a16="http://schemas.microsoft.com/office/drawing/2014/main" id="{B282117F-ED90-768A-BA25-165F5BA3787A}"/>
              </a:ext>
            </a:extLst>
          </p:cNvPr>
          <p:cNvSpPr/>
          <p:nvPr/>
        </p:nvSpPr>
        <p:spPr>
          <a:xfrm>
            <a:off x="192312" y="5316341"/>
            <a:ext cx="753626" cy="713433"/>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US" dirty="0"/>
          </a:p>
        </p:txBody>
      </p:sp>
      <p:sp>
        <p:nvSpPr>
          <p:cNvPr id="8" name="Rectangle 7">
            <a:extLst>
              <a:ext uri="{FF2B5EF4-FFF2-40B4-BE49-F238E27FC236}">
                <a16:creationId xmlns:a16="http://schemas.microsoft.com/office/drawing/2014/main" id="{23E547E8-41AB-B86D-F723-8FC8DE681BDC}"/>
              </a:ext>
            </a:extLst>
          </p:cNvPr>
          <p:cNvSpPr/>
          <p:nvPr/>
        </p:nvSpPr>
        <p:spPr>
          <a:xfrm>
            <a:off x="945938" y="5316341"/>
            <a:ext cx="753626" cy="71343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15</a:t>
            </a:r>
            <a:endParaRPr lang="en-US"/>
          </a:p>
        </p:txBody>
      </p:sp>
      <p:sp>
        <p:nvSpPr>
          <p:cNvPr id="9" name="TextBox 8">
            <a:extLst>
              <a:ext uri="{FF2B5EF4-FFF2-40B4-BE49-F238E27FC236}">
                <a16:creationId xmlns:a16="http://schemas.microsoft.com/office/drawing/2014/main" id="{03B01163-88B6-EC0E-4D51-6A7DB70F06B9}"/>
              </a:ext>
            </a:extLst>
          </p:cNvPr>
          <p:cNvSpPr txBox="1"/>
          <p:nvPr/>
        </p:nvSpPr>
        <p:spPr>
          <a:xfrm>
            <a:off x="630085" y="5972835"/>
            <a:ext cx="853440" cy="646331"/>
          </a:xfrm>
          <a:prstGeom prst="rect">
            <a:avLst/>
          </a:prstGeom>
          <a:noFill/>
        </p:spPr>
        <p:txBody>
          <a:bodyPr wrap="square" rtlCol="0">
            <a:spAutoFit/>
          </a:bodyPr>
          <a:lstStyle/>
          <a:p>
            <a:r>
              <a:rPr lang="en-US" sz="1800" b="1" dirty="0"/>
              <a:t>P95</a:t>
            </a:r>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FBCBA1-E48F-7454-FFD7-D735AB9338F2}"/>
                  </a:ext>
                </a:extLst>
              </p:cNvPr>
              <p:cNvSpPr txBox="1"/>
              <p:nvPr/>
            </p:nvSpPr>
            <p:spPr>
              <a:xfrm>
                <a:off x="1638034" y="4836667"/>
                <a:ext cx="5420425" cy="236782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 </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 </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algn="ctr"/>
                <a:r>
                  <a:rPr lang="en-US" sz="2400" i="1" dirty="0" err="1">
                    <a:latin typeface="Cambria Math" panose="02040503050406030204" pitchFamily="18" charset="0"/>
                    <a:ea typeface="Cambria Math" panose="02040503050406030204" pitchFamily="18" charset="0"/>
                  </a:rPr>
                  <a:t>Cov</a:t>
                </a:r>
                <a:r>
                  <a:rPr lang="en-US" sz="2400" i="1" dirty="0">
                    <a:latin typeface="Cambria Math" panose="02040503050406030204" pitchFamily="18" charset="0"/>
                    <a:ea typeface="Cambria Math" panose="02040503050406030204" pitchFamily="18" charset="0"/>
                  </a:rPr>
                  <a:t>(</a:t>
                </a:r>
                <a14:m>
                  <m:oMath xmlns:m="http://schemas.openxmlformats.org/officeDocument/2006/math">
                    <m:sSub>
                      <m:sSub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oMath>
                </a14:m>
                <a:r>
                  <a:rPr lang="en-US" sz="2400" i="1" dirty="0">
                    <a:latin typeface="Cambria Math" panose="02040503050406030204" pitchFamily="18" charset="0"/>
                    <a:ea typeface="Cambria Math" panose="02040503050406030204" pitchFamily="18" charset="0"/>
                  </a:rPr>
                  <a:t>,</a:t>
                </a:r>
                <a:r>
                  <a:rPr lang="es-ES" sz="2400" kern="100" dirty="0">
                    <a:solidFill>
                      <a:srgbClr val="000000"/>
                    </a:solidFill>
                    <a:ea typeface="Cambria Math" panose="02040503050406030204" pitchFamily="18" charset="0"/>
                    <a:cs typeface="Times New Roman" panose="02020603050405020304" pitchFamily="18" charset="0"/>
                    <a:sym typeface="Wingdings" panose="05000000000000000000" pitchFamily="2" charset="2"/>
                  </a:rPr>
                  <a:t> </a:t>
                </a:r>
                <a14:m>
                  <m:oMath xmlns:m="http://schemas.openxmlformats.org/officeDocument/2006/math">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𝑗</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oMath>
                </a14:m>
                <a:endParaRPr lang="en-US" sz="2400" i="1" dirty="0">
                  <a:latin typeface="Cambria Math" panose="02040503050406030204" pitchFamily="18" charset="0"/>
                  <a:ea typeface="Cambria Math" panose="02040503050406030204" pitchFamily="18" charset="0"/>
                </a:endParaRPr>
              </a:p>
              <a:p>
                <a:pPr algn="ctr"/>
                <a:r>
                  <a:rPr lang="en-US" sz="2400" i="1" dirty="0">
                    <a:latin typeface="Cambria Math" panose="02040503050406030204" pitchFamily="18" charset="0"/>
                    <a:ea typeface="Cambria Math" panose="02040503050406030204" pitchFamily="18" charset="0"/>
                  </a:rPr>
                  <a:t>Or</a:t>
                </a:r>
              </a:p>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algn="ctr"/>
                <a:r>
                  <a:rPr lang="en-US" sz="2400" i="1" dirty="0" err="1">
                    <a:latin typeface="Cambria Math" panose="02040503050406030204" pitchFamily="18" charset="0"/>
                    <a:ea typeface="Cambria Math" panose="02040503050406030204" pitchFamily="18" charset="0"/>
                  </a:rPr>
                  <a:t>Cov</a:t>
                </a:r>
                <a:r>
                  <a:rPr lang="en-US" sz="2400" i="1" dirty="0">
                    <a:latin typeface="Cambria Math" panose="02040503050406030204" pitchFamily="18" charset="0"/>
                    <a:ea typeface="Cambria Math" panose="02040503050406030204" pitchFamily="18" charset="0"/>
                  </a:rPr>
                  <a:t>(</a:t>
                </a:r>
                <a14:m>
                  <m:oMath xmlns:m="http://schemas.openxmlformats.org/officeDocument/2006/math">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oMath>
                </a14:m>
                <a:r>
                  <a:rPr lang="en-US" sz="2400" i="1" dirty="0">
                    <a:latin typeface="Cambria Math" panose="02040503050406030204" pitchFamily="18" charset="0"/>
                    <a:ea typeface="Cambria Math" panose="02040503050406030204" pitchFamily="18" charset="0"/>
                  </a:rPr>
                  <a:t>,</a:t>
                </a:r>
                <a14:m>
                  <m:oMath xmlns:m="http://schemas.openxmlformats.org/officeDocument/2006/math">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𝑗</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oMath>
                </a14:m>
                <a:endParaRPr lang="en-US" sz="2400" i="1" dirty="0">
                  <a:latin typeface="Cambria Math" panose="02040503050406030204" pitchFamily="18" charset="0"/>
                  <a:ea typeface="Cambria Math" panose="02040503050406030204" pitchFamily="18" charset="0"/>
                </a:endParaRPr>
              </a:p>
              <a:p>
                <a:pPr algn="ctr"/>
                <a:endParaRPr lang="en-US" sz="24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15FBCBA1-E48F-7454-FFD7-D735AB9338F2}"/>
                  </a:ext>
                </a:extLst>
              </p:cNvPr>
              <p:cNvSpPr txBox="1">
                <a:spLocks noRot="1" noChangeAspect="1" noMove="1" noResize="1" noEditPoints="1" noAdjustHandles="1" noChangeArrowheads="1" noChangeShapeType="1" noTextEdit="1"/>
              </p:cNvSpPr>
              <p:nvPr/>
            </p:nvSpPr>
            <p:spPr>
              <a:xfrm>
                <a:off x="1638034" y="4836667"/>
                <a:ext cx="5420425" cy="236782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DA74FB7-6BDF-7A96-8449-451EE7A4459A}"/>
              </a:ext>
            </a:extLst>
          </p:cNvPr>
          <p:cNvSpPr txBox="1"/>
          <p:nvPr/>
        </p:nvSpPr>
        <p:spPr>
          <a:xfrm>
            <a:off x="3627570" y="4584462"/>
            <a:ext cx="1441352" cy="738664"/>
          </a:xfrm>
          <a:prstGeom prst="rect">
            <a:avLst/>
          </a:prstGeom>
          <a:noFill/>
        </p:spPr>
        <p:txBody>
          <a:bodyPr wrap="square" rtlCol="0">
            <a:spAutoFit/>
          </a:bodyPr>
          <a:lstStyle/>
          <a:p>
            <a:r>
              <a:rPr lang="en-US" sz="2400" b="1" dirty="0"/>
              <a:t>Model:</a:t>
            </a:r>
          </a:p>
          <a:p>
            <a:endParaRPr lang="en-US" dirty="0"/>
          </a:p>
        </p:txBody>
      </p:sp>
      <p:grpSp>
        <p:nvGrpSpPr>
          <p:cNvPr id="30" name="Group 29">
            <a:extLst>
              <a:ext uri="{FF2B5EF4-FFF2-40B4-BE49-F238E27FC236}">
                <a16:creationId xmlns:a16="http://schemas.microsoft.com/office/drawing/2014/main" id="{B7EEAFBA-4C0F-C2FB-5345-EDC72D7E7C12}"/>
              </a:ext>
            </a:extLst>
          </p:cNvPr>
          <p:cNvGrpSpPr/>
          <p:nvPr/>
        </p:nvGrpSpPr>
        <p:grpSpPr>
          <a:xfrm>
            <a:off x="7649052" y="4312618"/>
            <a:ext cx="5420425" cy="1409753"/>
            <a:chOff x="7755853" y="4427808"/>
            <a:chExt cx="5420425" cy="1409753"/>
          </a:xfrm>
        </p:grpSpPr>
        <p:sp>
          <p:nvSpPr>
            <p:cNvPr id="22" name="TextBox 21">
              <a:extLst>
                <a:ext uri="{FF2B5EF4-FFF2-40B4-BE49-F238E27FC236}">
                  <a16:creationId xmlns:a16="http://schemas.microsoft.com/office/drawing/2014/main" id="{CFFDAB2A-DB68-A886-F101-7F42FBFFC5F6}"/>
                </a:ext>
              </a:extLst>
            </p:cNvPr>
            <p:cNvSpPr txBox="1"/>
            <p:nvPr/>
          </p:nvSpPr>
          <p:spPr>
            <a:xfrm>
              <a:off x="8652157" y="4427808"/>
              <a:ext cx="3627816" cy="738664"/>
            </a:xfrm>
            <a:prstGeom prst="rect">
              <a:avLst/>
            </a:prstGeom>
            <a:noFill/>
          </p:spPr>
          <p:txBody>
            <a:bodyPr wrap="square" rtlCol="0">
              <a:spAutoFit/>
            </a:bodyPr>
            <a:lstStyle/>
            <a:p>
              <a:r>
                <a:rPr lang="en-US" sz="2400" b="1" dirty="0"/>
                <a:t>Target parameter (total):</a:t>
              </a:r>
            </a:p>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FD4A60E-B470-FB43-5D49-0D1AD96C4C27}"/>
                    </a:ext>
                  </a:extLst>
                </p:cNvPr>
                <p:cNvSpPr txBox="1"/>
                <p:nvPr/>
              </p:nvSpPr>
              <p:spPr>
                <a:xfrm>
                  <a:off x="7755853" y="4850881"/>
                  <a:ext cx="5420425" cy="98668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𝑉𝑜𝑙</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nary>
                          <m:naryPr>
                            <m:chr m:val="∑"/>
                            <m:subHide m:val="on"/>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sup/>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e>
                        </m:nary>
                      </m:oMath>
                    </m:oMathPara>
                  </a14:m>
                  <a:endParaRPr lang="es-ES" sz="2400" b="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endParaRPr>
                </a:p>
              </p:txBody>
            </p:sp>
          </mc:Choice>
          <mc:Fallback xmlns="">
            <p:sp>
              <p:nvSpPr>
                <p:cNvPr id="28" name="TextBox 27">
                  <a:extLst>
                    <a:ext uri="{FF2B5EF4-FFF2-40B4-BE49-F238E27FC236}">
                      <a16:creationId xmlns:a16="http://schemas.microsoft.com/office/drawing/2014/main" id="{8FD4A60E-B470-FB43-5D49-0D1AD96C4C27}"/>
                    </a:ext>
                  </a:extLst>
                </p:cNvPr>
                <p:cNvSpPr txBox="1">
                  <a:spLocks noRot="1" noChangeAspect="1" noMove="1" noResize="1" noEditPoints="1" noAdjustHandles="1" noChangeArrowheads="1" noChangeShapeType="1" noTextEdit="1"/>
                </p:cNvSpPr>
                <p:nvPr/>
              </p:nvSpPr>
              <p:spPr>
                <a:xfrm>
                  <a:off x="7755853" y="4850881"/>
                  <a:ext cx="5420425" cy="986680"/>
                </a:xfrm>
                <a:prstGeom prst="rect">
                  <a:avLst/>
                </a:prstGeom>
                <a:blipFill>
                  <a:blip r:embed="rId4"/>
                  <a:stretch>
                    <a:fillRect/>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D3294BB2-500F-A7CD-39B2-CAC25AB7F0DB}"/>
              </a:ext>
            </a:extLst>
          </p:cNvPr>
          <p:cNvGrpSpPr/>
          <p:nvPr/>
        </p:nvGrpSpPr>
        <p:grpSpPr>
          <a:xfrm>
            <a:off x="6849140" y="3855807"/>
            <a:ext cx="1587993" cy="3334455"/>
            <a:chOff x="7045910" y="3855807"/>
            <a:chExt cx="1587993" cy="3334455"/>
          </a:xfrm>
        </p:grpSpPr>
        <p:grpSp>
          <p:nvGrpSpPr>
            <p:cNvPr id="35" name="Group 34">
              <a:extLst>
                <a:ext uri="{FF2B5EF4-FFF2-40B4-BE49-F238E27FC236}">
                  <a16:creationId xmlns:a16="http://schemas.microsoft.com/office/drawing/2014/main" id="{C9EAFCCF-BBF4-64A7-B728-B125258DE66A}"/>
                </a:ext>
              </a:extLst>
            </p:cNvPr>
            <p:cNvGrpSpPr/>
            <p:nvPr/>
          </p:nvGrpSpPr>
          <p:grpSpPr>
            <a:xfrm>
              <a:off x="7080365" y="4549195"/>
              <a:ext cx="1507252" cy="1426866"/>
              <a:chOff x="12905084" y="4716101"/>
              <a:chExt cx="1507252" cy="1426866"/>
            </a:xfrm>
          </p:grpSpPr>
          <p:sp>
            <p:nvSpPr>
              <p:cNvPr id="31" name="Rectangle 30">
                <a:extLst>
                  <a:ext uri="{FF2B5EF4-FFF2-40B4-BE49-F238E27FC236}">
                    <a16:creationId xmlns:a16="http://schemas.microsoft.com/office/drawing/2014/main" id="{9DD49107-361F-12CC-703D-853DAD6C05BB}"/>
                  </a:ext>
                </a:extLst>
              </p:cNvPr>
              <p:cNvSpPr/>
              <p:nvPr/>
            </p:nvSpPr>
            <p:spPr>
              <a:xfrm>
                <a:off x="12905084" y="4716101"/>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606CD30C-5E17-B110-6941-2F6D75C3BA63}"/>
                  </a:ext>
                </a:extLst>
              </p:cNvPr>
              <p:cNvSpPr/>
              <p:nvPr/>
            </p:nvSpPr>
            <p:spPr>
              <a:xfrm>
                <a:off x="13658710" y="4716101"/>
                <a:ext cx="753626" cy="71343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8F3C679-47C6-AA8F-3D35-C63611B32505}"/>
                  </a:ext>
                </a:extLst>
              </p:cNvPr>
              <p:cNvSpPr/>
              <p:nvPr/>
            </p:nvSpPr>
            <p:spPr>
              <a:xfrm>
                <a:off x="12905084" y="5429534"/>
                <a:ext cx="753626" cy="71343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p>
            </p:txBody>
          </p:sp>
          <p:sp>
            <p:nvSpPr>
              <p:cNvPr id="34" name="Rectangle 33">
                <a:extLst>
                  <a:ext uri="{FF2B5EF4-FFF2-40B4-BE49-F238E27FC236}">
                    <a16:creationId xmlns:a16="http://schemas.microsoft.com/office/drawing/2014/main" id="{C9CDAB00-7708-C68D-DD33-705B77BE2C48}"/>
                  </a:ext>
                </a:extLst>
              </p:cNvPr>
              <p:cNvSpPr/>
              <p:nvPr/>
            </p:nvSpPr>
            <p:spPr>
              <a:xfrm>
                <a:off x="13658710" y="5429534"/>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p>
            </p:txBody>
          </p:sp>
        </p:grpSp>
        <p:pic>
          <p:nvPicPr>
            <p:cNvPr id="18" name="Picture 17">
              <a:extLst>
                <a:ext uri="{FF2B5EF4-FFF2-40B4-BE49-F238E27FC236}">
                  <a16:creationId xmlns:a16="http://schemas.microsoft.com/office/drawing/2014/main" id="{2CB8E16C-66F1-AC27-A278-27AD524A8C3B}"/>
                </a:ext>
              </a:extLst>
            </p:cNvPr>
            <p:cNvPicPr>
              <a:picLocks noChangeAspect="1"/>
            </p:cNvPicPr>
            <p:nvPr/>
          </p:nvPicPr>
          <p:blipFill>
            <a:blip r:embed="rId5"/>
            <a:srcRect l="20776" t="18389" r="10548" b="23157"/>
            <a:stretch/>
          </p:blipFill>
          <p:spPr>
            <a:xfrm>
              <a:off x="7858370" y="3859637"/>
              <a:ext cx="775533" cy="653644"/>
            </a:xfrm>
            <a:prstGeom prst="rect">
              <a:avLst/>
            </a:prstGeom>
          </p:spPr>
        </p:pic>
        <p:pic>
          <p:nvPicPr>
            <p:cNvPr id="19" name="Picture 18">
              <a:extLst>
                <a:ext uri="{FF2B5EF4-FFF2-40B4-BE49-F238E27FC236}">
                  <a16:creationId xmlns:a16="http://schemas.microsoft.com/office/drawing/2014/main" id="{87FD0DF9-6141-ACC0-609C-6CB328619B1F}"/>
                </a:ext>
              </a:extLst>
            </p:cNvPr>
            <p:cNvPicPr>
              <a:picLocks noChangeAspect="1"/>
            </p:cNvPicPr>
            <p:nvPr/>
          </p:nvPicPr>
          <p:blipFill>
            <a:blip r:embed="rId5"/>
            <a:srcRect l="20776" t="18389" r="10548" b="23157"/>
            <a:stretch/>
          </p:blipFill>
          <p:spPr>
            <a:xfrm>
              <a:off x="7050262" y="3855807"/>
              <a:ext cx="775533" cy="653644"/>
            </a:xfrm>
            <a:prstGeom prst="rect">
              <a:avLst/>
            </a:prstGeom>
          </p:spPr>
        </p:pic>
        <p:pic>
          <p:nvPicPr>
            <p:cNvPr id="20" name="Picture 19">
              <a:extLst>
                <a:ext uri="{FF2B5EF4-FFF2-40B4-BE49-F238E27FC236}">
                  <a16:creationId xmlns:a16="http://schemas.microsoft.com/office/drawing/2014/main" id="{621C61B9-2402-CB68-A5ED-F75D8F9AF016}"/>
                </a:ext>
              </a:extLst>
            </p:cNvPr>
            <p:cNvPicPr>
              <a:picLocks noChangeAspect="1"/>
            </p:cNvPicPr>
            <p:nvPr/>
          </p:nvPicPr>
          <p:blipFill>
            <a:blip r:embed="rId5"/>
            <a:srcRect l="20776" t="18389" r="10548" b="23157"/>
            <a:stretch/>
          </p:blipFill>
          <p:spPr>
            <a:xfrm>
              <a:off x="7854018" y="5949712"/>
              <a:ext cx="775533" cy="653644"/>
            </a:xfrm>
            <a:prstGeom prst="rect">
              <a:avLst/>
            </a:prstGeom>
          </p:spPr>
        </p:pic>
        <p:pic>
          <p:nvPicPr>
            <p:cNvPr id="21" name="Picture 20">
              <a:extLst>
                <a:ext uri="{FF2B5EF4-FFF2-40B4-BE49-F238E27FC236}">
                  <a16:creationId xmlns:a16="http://schemas.microsoft.com/office/drawing/2014/main" id="{0D7492FC-0FF2-BA0D-04D4-7B75E804B5ED}"/>
                </a:ext>
              </a:extLst>
            </p:cNvPr>
            <p:cNvPicPr>
              <a:picLocks noChangeAspect="1"/>
            </p:cNvPicPr>
            <p:nvPr/>
          </p:nvPicPr>
          <p:blipFill>
            <a:blip r:embed="rId5"/>
            <a:srcRect l="20776" t="18389" r="10548" b="23157"/>
            <a:stretch/>
          </p:blipFill>
          <p:spPr>
            <a:xfrm>
              <a:off x="7045910" y="5945882"/>
              <a:ext cx="775533" cy="653644"/>
            </a:xfrm>
            <a:prstGeom prst="rect">
              <a:avLst/>
            </a:prstGeom>
          </p:spPr>
        </p:pic>
        <p:sp>
          <p:nvSpPr>
            <p:cNvPr id="29" name="TextBox 28">
              <a:extLst>
                <a:ext uri="{FF2B5EF4-FFF2-40B4-BE49-F238E27FC236}">
                  <a16:creationId xmlns:a16="http://schemas.microsoft.com/office/drawing/2014/main" id="{2FEE9B70-12E1-806D-63D4-5EB13DF9D7EB}"/>
                </a:ext>
              </a:extLst>
            </p:cNvPr>
            <p:cNvSpPr txBox="1"/>
            <p:nvPr/>
          </p:nvSpPr>
          <p:spPr>
            <a:xfrm>
              <a:off x="7337535" y="6543931"/>
              <a:ext cx="1032966" cy="646331"/>
            </a:xfrm>
            <a:prstGeom prst="rect">
              <a:avLst/>
            </a:prstGeom>
            <a:noFill/>
          </p:spPr>
          <p:txBody>
            <a:bodyPr wrap="square" rtlCol="0">
              <a:spAutoFit/>
            </a:bodyPr>
            <a:lstStyle/>
            <a:p>
              <a:r>
                <a:rPr lang="en-US" sz="1800" b="1" dirty="0"/>
                <a:t>Volume</a:t>
              </a:r>
            </a:p>
            <a:p>
              <a:endParaRPr lang="en-US" dirty="0"/>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1ABFC0-6D02-66FC-207C-E00D6C5F3359}"/>
                  </a:ext>
                </a:extLst>
              </p:cNvPr>
              <p:cNvSpPr txBox="1"/>
              <p:nvPr/>
            </p:nvSpPr>
            <p:spPr>
              <a:xfrm>
                <a:off x="8326245" y="5363134"/>
                <a:ext cx="4126753" cy="98668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𝑉𝑜𝑙</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nary>
                        <m:naryPr>
                          <m:chr m:val="∑"/>
                          <m:subHide m:val="on"/>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sup/>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m:t>
                          </m:r>
                        </m:e>
                      </m:nary>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4</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841ABFC0-6D02-66FC-207C-E00D6C5F3359}"/>
                  </a:ext>
                </a:extLst>
              </p:cNvPr>
              <p:cNvSpPr txBox="1">
                <a:spLocks noRot="1" noChangeAspect="1" noMove="1" noResize="1" noEditPoints="1" noAdjustHandles="1" noChangeArrowheads="1" noChangeShapeType="1" noTextEdit="1"/>
              </p:cNvSpPr>
              <p:nvPr/>
            </p:nvSpPr>
            <p:spPr>
              <a:xfrm>
                <a:off x="8326245" y="5363134"/>
                <a:ext cx="4126753" cy="986680"/>
              </a:xfrm>
              <a:prstGeom prst="rect">
                <a:avLst/>
              </a:prstGeom>
              <a:blipFill>
                <a:blip r:embed="rId6"/>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80C844F-ADC6-4454-8616-F28B10E49C12}"/>
              </a:ext>
            </a:extLst>
          </p:cNvPr>
          <p:cNvGrpSpPr/>
          <p:nvPr/>
        </p:nvGrpSpPr>
        <p:grpSpPr>
          <a:xfrm>
            <a:off x="6519836" y="4036162"/>
            <a:ext cx="1981498" cy="2649111"/>
            <a:chOff x="6519836" y="4036162"/>
            <a:chExt cx="1981498" cy="2649111"/>
          </a:xfrm>
        </p:grpSpPr>
        <p:grpSp>
          <p:nvGrpSpPr>
            <p:cNvPr id="40" name="Group 39">
              <a:extLst>
                <a:ext uri="{FF2B5EF4-FFF2-40B4-BE49-F238E27FC236}">
                  <a16:creationId xmlns:a16="http://schemas.microsoft.com/office/drawing/2014/main" id="{94B352B9-C8BB-29B2-3699-C271FE426F14}"/>
                </a:ext>
              </a:extLst>
            </p:cNvPr>
            <p:cNvGrpSpPr/>
            <p:nvPr/>
          </p:nvGrpSpPr>
          <p:grpSpPr>
            <a:xfrm>
              <a:off x="6891074" y="4576900"/>
              <a:ext cx="1507252" cy="1426866"/>
              <a:chOff x="12896888" y="4528539"/>
              <a:chExt cx="1507252" cy="1426866"/>
            </a:xfrm>
          </p:grpSpPr>
          <p:sp>
            <p:nvSpPr>
              <p:cNvPr id="36" name="Rectangle 35">
                <a:extLst>
                  <a:ext uri="{FF2B5EF4-FFF2-40B4-BE49-F238E27FC236}">
                    <a16:creationId xmlns:a16="http://schemas.microsoft.com/office/drawing/2014/main" id="{BA7D1DC1-B788-16C0-A8EC-8CE1D390AE5D}"/>
                  </a:ext>
                </a:extLst>
              </p:cNvPr>
              <p:cNvSpPr/>
              <p:nvPr/>
            </p:nvSpPr>
            <p:spPr>
              <a:xfrm>
                <a:off x="12896888" y="4528539"/>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p>
            </p:txBody>
          </p:sp>
          <p:sp>
            <p:nvSpPr>
              <p:cNvPr id="37" name="Rectangle 36">
                <a:extLst>
                  <a:ext uri="{FF2B5EF4-FFF2-40B4-BE49-F238E27FC236}">
                    <a16:creationId xmlns:a16="http://schemas.microsoft.com/office/drawing/2014/main" id="{A152B873-F94A-B153-E156-0DF064C72D28}"/>
                  </a:ext>
                </a:extLst>
              </p:cNvPr>
              <p:cNvSpPr/>
              <p:nvPr/>
            </p:nvSpPr>
            <p:spPr>
              <a:xfrm>
                <a:off x="13650514" y="4528539"/>
                <a:ext cx="753626" cy="71343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endParaRPr lang="en-US" dirty="0"/>
              </a:p>
            </p:txBody>
          </p:sp>
          <p:sp>
            <p:nvSpPr>
              <p:cNvPr id="38" name="Rectangle 37">
                <a:extLst>
                  <a:ext uri="{FF2B5EF4-FFF2-40B4-BE49-F238E27FC236}">
                    <a16:creationId xmlns:a16="http://schemas.microsoft.com/office/drawing/2014/main" id="{B552DF82-5945-1BC4-5334-7FBA5A15A2C2}"/>
                  </a:ext>
                </a:extLst>
              </p:cNvPr>
              <p:cNvSpPr/>
              <p:nvPr/>
            </p:nvSpPr>
            <p:spPr>
              <a:xfrm>
                <a:off x="12896888" y="5241972"/>
                <a:ext cx="753626" cy="71343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endParaRPr lang="en-US" dirty="0"/>
              </a:p>
            </p:txBody>
          </p:sp>
          <p:sp>
            <p:nvSpPr>
              <p:cNvPr id="39" name="Rectangle 38">
                <a:extLst>
                  <a:ext uri="{FF2B5EF4-FFF2-40B4-BE49-F238E27FC236}">
                    <a16:creationId xmlns:a16="http://schemas.microsoft.com/office/drawing/2014/main" id="{8041B2F6-B5F0-F3A2-5383-58E56DEC3DBC}"/>
                  </a:ext>
                </a:extLst>
              </p:cNvPr>
              <p:cNvSpPr/>
              <p:nvPr/>
            </p:nvSpPr>
            <p:spPr>
              <a:xfrm>
                <a:off x="13650514" y="5241972"/>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endParaRPr lang="en-US"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518C24F-E1BA-2928-D657-7A289A35DF10}"/>
                    </a:ext>
                  </a:extLst>
                </p:cNvPr>
                <p:cNvSpPr txBox="1"/>
                <p:nvPr/>
              </p:nvSpPr>
              <p:spPr>
                <a:xfrm>
                  <a:off x="6519836" y="4068911"/>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(50,</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5" name="TextBox 44">
                  <a:extLst>
                    <a:ext uri="{FF2B5EF4-FFF2-40B4-BE49-F238E27FC236}">
                      <a16:creationId xmlns:a16="http://schemas.microsoft.com/office/drawing/2014/main" id="{6518C24F-E1BA-2928-D657-7A289A35DF10}"/>
                    </a:ext>
                  </a:extLst>
                </p:cNvPr>
                <p:cNvSpPr txBox="1">
                  <a:spLocks noRot="1" noChangeAspect="1" noMove="1" noResize="1" noEditPoints="1" noAdjustHandles="1" noChangeArrowheads="1" noChangeShapeType="1" noTextEdit="1"/>
                </p:cNvSpPr>
                <p:nvPr/>
              </p:nvSpPr>
              <p:spPr>
                <a:xfrm>
                  <a:off x="6519836" y="4068911"/>
                  <a:ext cx="775534" cy="369332"/>
                </a:xfrm>
                <a:prstGeom prst="rect">
                  <a:avLst/>
                </a:prstGeom>
                <a:blipFill>
                  <a:blip r:embed="rId7"/>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AF40E5C-F771-A042-9880-201F5A7FBAF1}"/>
                    </a:ext>
                  </a:extLst>
                </p:cNvPr>
                <p:cNvSpPr txBox="1"/>
                <p:nvPr/>
              </p:nvSpPr>
              <p:spPr>
                <a:xfrm>
                  <a:off x="7644700" y="4036162"/>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(35,</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6" name="TextBox 45">
                  <a:extLst>
                    <a:ext uri="{FF2B5EF4-FFF2-40B4-BE49-F238E27FC236}">
                      <a16:creationId xmlns:a16="http://schemas.microsoft.com/office/drawing/2014/main" id="{9AF40E5C-F771-A042-9880-201F5A7FBAF1}"/>
                    </a:ext>
                  </a:extLst>
                </p:cNvPr>
                <p:cNvSpPr txBox="1">
                  <a:spLocks noRot="1" noChangeAspect="1" noMove="1" noResize="1" noEditPoints="1" noAdjustHandles="1" noChangeArrowheads="1" noChangeShapeType="1" noTextEdit="1"/>
                </p:cNvSpPr>
                <p:nvPr/>
              </p:nvSpPr>
              <p:spPr>
                <a:xfrm>
                  <a:off x="7644700" y="4036162"/>
                  <a:ext cx="775534" cy="369332"/>
                </a:xfrm>
                <a:prstGeom prst="rect">
                  <a:avLst/>
                </a:prstGeom>
                <a:blipFill>
                  <a:blip r:embed="rId8"/>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766506A-8AED-7A3A-278A-D2AA0B9A5D2C}"/>
                    </a:ext>
                  </a:extLst>
                </p:cNvPr>
                <p:cNvSpPr txBox="1"/>
                <p:nvPr/>
              </p:nvSpPr>
              <p:spPr>
                <a:xfrm>
                  <a:off x="6657749" y="6315620"/>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(65,</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7" name="TextBox 46">
                  <a:extLst>
                    <a:ext uri="{FF2B5EF4-FFF2-40B4-BE49-F238E27FC236}">
                      <a16:creationId xmlns:a16="http://schemas.microsoft.com/office/drawing/2014/main" id="{4766506A-8AED-7A3A-278A-D2AA0B9A5D2C}"/>
                    </a:ext>
                  </a:extLst>
                </p:cNvPr>
                <p:cNvSpPr txBox="1">
                  <a:spLocks noRot="1" noChangeAspect="1" noMove="1" noResize="1" noEditPoints="1" noAdjustHandles="1" noChangeArrowheads="1" noChangeShapeType="1" noTextEdit="1"/>
                </p:cNvSpPr>
                <p:nvPr/>
              </p:nvSpPr>
              <p:spPr>
                <a:xfrm>
                  <a:off x="6657749" y="6315620"/>
                  <a:ext cx="775534" cy="369332"/>
                </a:xfrm>
                <a:prstGeom prst="rect">
                  <a:avLst/>
                </a:prstGeom>
                <a:blipFill>
                  <a:blip r:embed="rId9"/>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93F4D63-EA15-9C5D-21CE-C9B9ACD28EC9}"/>
                    </a:ext>
                  </a:extLst>
                </p:cNvPr>
                <p:cNvSpPr txBox="1"/>
                <p:nvPr/>
              </p:nvSpPr>
              <p:spPr>
                <a:xfrm>
                  <a:off x="7725800" y="6315941"/>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(50,</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8" name="TextBox 47">
                  <a:extLst>
                    <a:ext uri="{FF2B5EF4-FFF2-40B4-BE49-F238E27FC236}">
                      <a16:creationId xmlns:a16="http://schemas.microsoft.com/office/drawing/2014/main" id="{D93F4D63-EA15-9C5D-21CE-C9B9ACD28EC9}"/>
                    </a:ext>
                  </a:extLst>
                </p:cNvPr>
                <p:cNvSpPr txBox="1">
                  <a:spLocks noRot="1" noChangeAspect="1" noMove="1" noResize="1" noEditPoints="1" noAdjustHandles="1" noChangeArrowheads="1" noChangeShapeType="1" noTextEdit="1"/>
                </p:cNvSpPr>
                <p:nvPr/>
              </p:nvSpPr>
              <p:spPr>
                <a:xfrm>
                  <a:off x="7725800" y="6315941"/>
                  <a:ext cx="775534" cy="369332"/>
                </a:xfrm>
                <a:prstGeom prst="rect">
                  <a:avLst/>
                </a:prstGeom>
                <a:blipFill>
                  <a:blip r:embed="rId10"/>
                  <a:stretch>
                    <a:fillRect r="-49219" b="-13115"/>
                  </a:stretch>
                </a:blipFill>
              </p:spPr>
              <p:txBody>
                <a:bodyPr/>
                <a:lstStyle/>
                <a:p>
                  <a:r>
                    <a:rPr lang="en-US">
                      <a:noFill/>
                    </a:rPr>
                    <a:t> </a:t>
                  </a:r>
                </a:p>
              </p:txBody>
            </p:sp>
          </mc:Fallback>
        </mc:AlternateContent>
      </p:grpSp>
      <p:sp>
        <p:nvSpPr>
          <p:cNvPr id="51" name="TextBox 50">
            <a:extLst>
              <a:ext uri="{FF2B5EF4-FFF2-40B4-BE49-F238E27FC236}">
                <a16:creationId xmlns:a16="http://schemas.microsoft.com/office/drawing/2014/main" id="{37EB05EB-1A91-7F60-F983-5B404BC7F37F}"/>
              </a:ext>
            </a:extLst>
          </p:cNvPr>
          <p:cNvSpPr txBox="1"/>
          <p:nvPr/>
        </p:nvSpPr>
        <p:spPr>
          <a:xfrm>
            <a:off x="108875" y="3924601"/>
            <a:ext cx="1801967" cy="461665"/>
          </a:xfrm>
          <a:prstGeom prst="rect">
            <a:avLst/>
          </a:prstGeom>
          <a:noFill/>
        </p:spPr>
        <p:txBody>
          <a:bodyPr wrap="square">
            <a:spAutoFit/>
          </a:bodyPr>
          <a:lstStyle/>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Example:</a:t>
            </a:r>
          </a:p>
        </p:txBody>
      </p:sp>
    </p:spTree>
    <p:extLst>
      <p:ext uri="{BB962C8B-B14F-4D97-AF65-F5344CB8AC3E}">
        <p14:creationId xmlns:p14="http://schemas.microsoft.com/office/powerpoint/2010/main" val="246682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D77A3-8DF5-C507-3F4B-31A9FA349F47}"/>
              </a:ext>
            </a:extLst>
          </p:cNvPr>
          <p:cNvSpPr>
            <a:spLocks noGrp="1"/>
          </p:cNvSpPr>
          <p:nvPr>
            <p:ph type="title"/>
          </p:nvPr>
        </p:nvSpPr>
        <p:spPr/>
        <p:txBody>
          <a:bodyPr>
            <a:normAutofit/>
          </a:bodyPr>
          <a:lstStyle/>
          <a:p>
            <a:r>
              <a:rPr lang="en-US" b="1" kern="100" dirty="0">
                <a:solidFill>
                  <a:srgbClr val="000000"/>
                </a:solidFill>
                <a:latin typeface="Aptos" panose="020B0004020202020204" pitchFamily="34" charset="0"/>
                <a:cs typeface="Times New Roman" panose="02020603050405020304" pitchFamily="18" charset="0"/>
              </a:rPr>
              <a:t>Outline</a:t>
            </a:r>
            <a:endParaRPr lang="en-US" sz="2800" b="1" kern="100" dirty="0">
              <a:solidFill>
                <a:srgbClr val="000000"/>
              </a:solidFill>
              <a:latin typeface="Aptos" panose="020B0004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2D37D65-F074-D176-6625-B16C043C602D}"/>
              </a:ext>
            </a:extLst>
          </p:cNvPr>
          <p:cNvSpPr>
            <a:spLocks noGrp="1"/>
          </p:cNvSpPr>
          <p:nvPr>
            <p:ph idx="1"/>
          </p:nvPr>
        </p:nvSpPr>
        <p:spPr>
          <a:xfrm>
            <a:off x="838200" y="1825625"/>
            <a:ext cx="4979796" cy="4351338"/>
          </a:xfrm>
        </p:spPr>
        <p:txBody>
          <a:bodyPr vert="horz" lIns="91440" tIns="45720" rIns="91440" bIns="45720" rtlCol="0" anchor="t">
            <a:normAutofit/>
          </a:bodyPr>
          <a:lstStyle/>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Part 1 (Introduction)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Regression estimator</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Modelling at the unit level</a:t>
            </a:r>
          </a:p>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Part 2 ( Applications for Unit-level Models in Forestry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Small Area Estimation R packages and Data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SAE Direct Estimation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Class Exercise and Running Codes I</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4" name="Date Placeholder 3">
            <a:extLst>
              <a:ext uri="{FF2B5EF4-FFF2-40B4-BE49-F238E27FC236}">
                <a16:creationId xmlns:a16="http://schemas.microsoft.com/office/drawing/2014/main" id="{409DF9B9-2832-0985-3F9B-B92136A1DCF9}"/>
              </a:ext>
            </a:extLst>
          </p:cNvPr>
          <p:cNvSpPr>
            <a:spLocks noGrp="1"/>
          </p:cNvSpPr>
          <p:nvPr>
            <p:ph type="dt" sz="half" idx="10"/>
          </p:nvPr>
        </p:nvSpPr>
        <p:spPr/>
        <p:txBody>
          <a:bodyPr/>
          <a:lstStyle/>
          <a:p>
            <a:fld id="{2E3A44FE-429E-44C8-AC08-E7ACAEC1598C}" type="datetime1">
              <a:rPr lang="en-US" smtClean="0"/>
              <a:t>2/8/2025</a:t>
            </a:fld>
            <a:endParaRPr lang="en-US"/>
          </a:p>
        </p:txBody>
      </p:sp>
      <p:sp>
        <p:nvSpPr>
          <p:cNvPr id="5" name="Slide Number Placeholder 4">
            <a:extLst>
              <a:ext uri="{FF2B5EF4-FFF2-40B4-BE49-F238E27FC236}">
                <a16:creationId xmlns:a16="http://schemas.microsoft.com/office/drawing/2014/main" id="{D89EC18A-2236-083C-4108-390163A1F377}"/>
              </a:ext>
            </a:extLst>
          </p:cNvPr>
          <p:cNvSpPr>
            <a:spLocks noGrp="1"/>
          </p:cNvSpPr>
          <p:nvPr>
            <p:ph type="sldNum" sz="quarter" idx="12"/>
          </p:nvPr>
        </p:nvSpPr>
        <p:spPr/>
        <p:txBody>
          <a:bodyPr/>
          <a:lstStyle/>
          <a:p>
            <a:fld id="{A1B5AB9F-B15C-43D9-954B-83BE00AF48AD}" type="slidenum">
              <a:rPr lang="en-US" smtClean="0"/>
              <a:t>2</a:t>
            </a:fld>
            <a:endParaRPr lang="en-US"/>
          </a:p>
        </p:txBody>
      </p:sp>
      <p:sp>
        <p:nvSpPr>
          <p:cNvPr id="6" name="Content Placeholder 2">
            <a:extLst>
              <a:ext uri="{FF2B5EF4-FFF2-40B4-BE49-F238E27FC236}">
                <a16:creationId xmlns:a16="http://schemas.microsoft.com/office/drawing/2014/main" id="{1BA9D0DF-B92F-3C4A-5B52-2C87278C73D7}"/>
              </a:ext>
            </a:extLst>
          </p:cNvPr>
          <p:cNvSpPr txBox="1">
            <a:spLocks/>
          </p:cNvSpPr>
          <p:nvPr/>
        </p:nvSpPr>
        <p:spPr>
          <a:xfrm>
            <a:off x="6507145" y="1797992"/>
            <a:ext cx="5078604" cy="435133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kern="100" dirty="0">
                <a:solidFill>
                  <a:srgbClr val="000000"/>
                </a:solidFill>
                <a:latin typeface="Aptos" panose="020B0004020202020204" pitchFamily="34" charset="0"/>
                <a:ea typeface="+mj-ea"/>
                <a:cs typeface="Times New Roman" panose="02020603050405020304" pitchFamily="18" charset="0"/>
              </a:rPr>
              <a:t>Part 3 (Applications for Area-level Models in Forestry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Small Area Estimation R packages and Data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SAE Direct Estimation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Class Exercise and Running Codes II</a:t>
            </a:r>
          </a:p>
          <a:p>
            <a:pPr marL="0" indent="0">
              <a:buFont typeface="Arial" panose="020B0604020202020204" pitchFamily="34" charset="0"/>
              <a:buNone/>
            </a:pPr>
            <a:r>
              <a:rPr lang="en-US" sz="2400" b="1" kern="100" dirty="0">
                <a:solidFill>
                  <a:srgbClr val="000000"/>
                </a:solidFill>
                <a:latin typeface="Aptos" panose="020B0004020202020204" pitchFamily="34" charset="0"/>
                <a:ea typeface="+mj-ea"/>
                <a:cs typeface="Times New Roman" panose="02020603050405020304" pitchFamily="18" charset="0"/>
              </a:rPr>
              <a:t>Part 4 (Uncertainty Estimation)</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Uncertainty Estimation </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Variable Selection for SAE </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Closing Thoughts and Future Direction </a:t>
            </a:r>
          </a:p>
          <a:p>
            <a:pPr marL="0" indent="0">
              <a:buFont typeface="Arial" panose="020B0604020202020204" pitchFamily="34" charse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4079401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1191-6B5D-EDBD-9F4C-7AAFB59F1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FF690-A997-C611-6345-23FE9F0370FF}"/>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6" name="Rectangle 5">
            <a:extLst>
              <a:ext uri="{FF2B5EF4-FFF2-40B4-BE49-F238E27FC236}">
                <a16:creationId xmlns:a16="http://schemas.microsoft.com/office/drawing/2014/main" id="{66E1F27C-9FE4-76A6-CA82-BC7A0CFE9DE6}"/>
              </a:ext>
            </a:extLst>
          </p:cNvPr>
          <p:cNvSpPr/>
          <p:nvPr/>
        </p:nvSpPr>
        <p:spPr>
          <a:xfrm>
            <a:off x="257613" y="5556740"/>
            <a:ext cx="11448716" cy="723482"/>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5277BBC-2C21-F18C-471A-7AFF67D0BAC2}"/>
              </a:ext>
            </a:extLst>
          </p:cNvPr>
          <p:cNvSpPr>
            <a:spLocks noGrp="1"/>
          </p:cNvSpPr>
          <p:nvPr>
            <p:ph idx="1"/>
          </p:nvPr>
        </p:nvSpPr>
        <p:spPr>
          <a:xfrm>
            <a:off x="167178" y="1024933"/>
            <a:ext cx="11539151"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model-based methods we will have a similar workflow but with some differences.</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Define our 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e.g., Mean volume in the forest, mean volume in one stand… </a:t>
            </a:r>
            <a:r>
              <a:rPr lang="en-US" sz="2400" b="1" kern="100" dirty="0">
                <a:solidFill>
                  <a:srgbClr val="000000"/>
                </a:solidFill>
                <a:latin typeface="Aptos" panose="020B0004020202020204" pitchFamily="34" charset="0"/>
                <a:ea typeface="+mj-ea"/>
                <a:cs typeface="Times New Roman" panose="02020603050405020304" pitchFamily="18" charset="0"/>
              </a:rPr>
              <a:t>We cannot know it and we will need a sample. </a:t>
            </a:r>
            <a:r>
              <a:rPr lang="en-US" sz="2400" b="1" u="sng" kern="100" dirty="0">
                <a:solidFill>
                  <a:srgbClr val="000000"/>
                </a:solidFill>
                <a:latin typeface="Aptos" panose="020B0004020202020204" pitchFamily="34" charset="0"/>
                <a:ea typeface="+mj-ea"/>
                <a:cs typeface="Times New Roman" panose="02020603050405020304" pitchFamily="18" charset="0"/>
              </a:rPr>
              <a:t>This parameter will be a random variable</a:t>
            </a:r>
            <a:endPar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a sample covering the maximum variability: </a:t>
            </a:r>
            <a:r>
              <a:rPr lang="en-US" sz="2400" b="1" i="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The sample should not be collected purposively, i.e., targeting the variable of interest. </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Postulate a model  for the population using the sample data.</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Validate the model</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Check that model assumptions hold.</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 assuming the model holds: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Using the collected data, calculate estimators and uncertainty based on the model. </a:t>
            </a:r>
          </a:p>
          <a:p>
            <a:pPr marL="0" indent="0">
              <a:buNone/>
            </a:pPr>
            <a:br>
              <a:rPr lang="en-US" sz="12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In this case, we do not have control on the model. We can postulate and test different models but they might or might not hold. We don’t control them!!</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857754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C97EE-5F38-556A-6686-257AB02B8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772EC-BD64-23FD-63A7-54B8DC85DBFC}"/>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4" name="Content Placeholder 2">
            <a:extLst>
              <a:ext uri="{FF2B5EF4-FFF2-40B4-BE49-F238E27FC236}">
                <a16:creationId xmlns:a16="http://schemas.microsoft.com/office/drawing/2014/main" id="{9C23797C-E2E5-F0E4-6ECB-9DD15C21CE5E}"/>
              </a:ext>
            </a:extLst>
          </p:cNvPr>
          <p:cNvSpPr>
            <a:spLocks noGrp="1"/>
          </p:cNvSpPr>
          <p:nvPr>
            <p:ph idx="1"/>
          </p:nvPr>
        </p:nvSpPr>
        <p:spPr>
          <a:xfrm>
            <a:off x="4733096" y="1898772"/>
            <a:ext cx="3021941" cy="393142"/>
          </a:xfrm>
        </p:spPr>
        <p:txBody>
          <a:bodyPr vert="horz" lIns="91440" tIns="45720" rIns="91440" bIns="45720" rtlCol="0" anchor="t">
            <a:noAutofit/>
          </a:bodyPr>
          <a:lstStyle/>
          <a:p>
            <a:pPr marL="0" indent="0" algn="just">
              <a:buNone/>
            </a:pPr>
            <a:r>
              <a:rPr lang="en-US" b="1" kern="100" dirty="0">
                <a:solidFill>
                  <a:srgbClr val="000000"/>
                </a:solidFill>
                <a:latin typeface="Aptos" panose="020B0004020202020204" pitchFamily="34" charset="0"/>
                <a:ea typeface="+mj-ea"/>
                <a:cs typeface="Times New Roman" panose="02020603050405020304" pitchFamily="18" charset="0"/>
              </a:rPr>
              <a:t>Code session 1B</a:t>
            </a: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800" dirty="0"/>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5" name="TextBox 4">
            <a:extLst>
              <a:ext uri="{FF2B5EF4-FFF2-40B4-BE49-F238E27FC236}">
                <a16:creationId xmlns:a16="http://schemas.microsoft.com/office/drawing/2014/main" id="{58F4A99C-E4FE-8F39-3CAD-31B891374FE5}"/>
              </a:ext>
            </a:extLst>
          </p:cNvPr>
          <p:cNvSpPr txBox="1"/>
          <p:nvPr/>
        </p:nvSpPr>
        <p:spPr>
          <a:xfrm>
            <a:off x="606940" y="2529843"/>
            <a:ext cx="11274251" cy="4524315"/>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consider the randomness that arises from a model that we assume that holds for the population.</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need to test the model.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A model that does not account for between stand variations can result in biased estimates</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we want a fixed effect model with coefficients for every stand we need large sample sizes. If sample sizes are small estimates will have large variance.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1782022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55BE9-417C-9BB9-3620-E17110748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D8C5D-B428-8C5D-30B4-185692F34D13}"/>
              </a:ext>
            </a:extLst>
          </p:cNvPr>
          <p:cNvSpPr>
            <a:spLocks noGrp="1"/>
          </p:cNvSpPr>
          <p:nvPr>
            <p:ph type="title"/>
          </p:nvPr>
        </p:nvSpPr>
        <p:spPr>
          <a:xfrm>
            <a:off x="121920" y="0"/>
            <a:ext cx="12070079" cy="1325563"/>
          </a:xfrm>
        </p:spPr>
        <p:txBody>
          <a:bodyPr/>
          <a:lstStyle/>
          <a:p>
            <a:pPr algn="ctr"/>
            <a:r>
              <a:rPr lang="en-US" b="1" dirty="0"/>
              <a:t>Part 2. SAE,  unit-level model</a:t>
            </a:r>
          </a:p>
        </p:txBody>
      </p:sp>
      <p:sp>
        <p:nvSpPr>
          <p:cNvPr id="5" name="TextBox 4">
            <a:extLst>
              <a:ext uri="{FF2B5EF4-FFF2-40B4-BE49-F238E27FC236}">
                <a16:creationId xmlns:a16="http://schemas.microsoft.com/office/drawing/2014/main" id="{7C33E026-EA3A-D0B4-CDD4-E9FEC6BA9625}"/>
              </a:ext>
            </a:extLst>
          </p:cNvPr>
          <p:cNvSpPr txBox="1"/>
          <p:nvPr/>
        </p:nvSpPr>
        <p:spPr>
          <a:xfrm>
            <a:off x="698380" y="1737363"/>
            <a:ext cx="11274251" cy="4524315"/>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this section we will see the basic unit-level model for small area estimation</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introduce the unit-level model and compare it with a linear model with fixed effects for stands</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see code examples to obtain stand-level estimates using the unit level model using the R </a:t>
            </a:r>
            <a:r>
              <a:rPr lang="en-US" sz="2400" kern="100" dirty="0" err="1">
                <a:solidFill>
                  <a:srgbClr val="000000"/>
                </a:solidFill>
                <a:latin typeface="Aptos" panose="020B0004020202020204" pitchFamily="34" charset="0"/>
                <a:ea typeface="+mj-ea"/>
                <a:cs typeface="Times New Roman" panose="02020603050405020304" pitchFamily="18" charset="0"/>
              </a:rPr>
              <a:t>sae</a:t>
            </a:r>
            <a:r>
              <a:rPr lang="en-US" sz="2400" kern="100" dirty="0">
                <a:solidFill>
                  <a:srgbClr val="000000"/>
                </a:solidFill>
                <a:latin typeface="Aptos" panose="020B0004020202020204" pitchFamily="34" charset="0"/>
                <a:ea typeface="+mj-ea"/>
                <a:cs typeface="Times New Roman" panose="02020603050405020304" pitchFamily="18" charset="0"/>
              </a:rPr>
              <a:t> package.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see examples of how to fit the unit-level model using general R packages for mixed-effects models.</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292284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285B7-FC94-BFE6-104F-CE8983343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8C298-2C59-16F1-C16F-EF22C36FC771}"/>
              </a:ext>
            </a:extLst>
          </p:cNvPr>
          <p:cNvSpPr>
            <a:spLocks noGrp="1"/>
          </p:cNvSpPr>
          <p:nvPr>
            <p:ph type="title"/>
          </p:nvPr>
        </p:nvSpPr>
        <p:spPr>
          <a:xfrm>
            <a:off x="152400" y="0"/>
            <a:ext cx="11713680" cy="1325563"/>
          </a:xfrm>
        </p:spPr>
        <p:txBody>
          <a:bodyPr/>
          <a:lstStyle/>
          <a:p>
            <a:pPr algn="ctr"/>
            <a:r>
              <a:rPr lang="en-US" b="1" dirty="0"/>
              <a:t>Part 2. SAE,  unit-level model</a:t>
            </a:r>
          </a:p>
        </p:txBody>
      </p:sp>
      <p:pic>
        <p:nvPicPr>
          <p:cNvPr id="8" name="Picture 7">
            <a:extLst>
              <a:ext uri="{FF2B5EF4-FFF2-40B4-BE49-F238E27FC236}">
                <a16:creationId xmlns:a16="http://schemas.microsoft.com/office/drawing/2014/main" id="{8B3B6566-84D1-B325-C7F8-D0569DEA3BDF}"/>
              </a:ext>
            </a:extLst>
          </p:cNvPr>
          <p:cNvPicPr>
            <a:picLocks noChangeAspect="1"/>
          </p:cNvPicPr>
          <p:nvPr/>
        </p:nvPicPr>
        <p:blipFill>
          <a:blip r:embed="rId2"/>
          <a:srcRect l="9118" t="15207" r="7956" b="5199"/>
          <a:stretch/>
        </p:blipFill>
        <p:spPr>
          <a:xfrm>
            <a:off x="838199" y="1383089"/>
            <a:ext cx="10110356" cy="5205846"/>
          </a:xfrm>
          <a:prstGeom prst="rect">
            <a:avLst/>
          </a:prstGeom>
        </p:spPr>
      </p:pic>
      <p:sp>
        <p:nvSpPr>
          <p:cNvPr id="11" name="Rectangle 10">
            <a:extLst>
              <a:ext uri="{FF2B5EF4-FFF2-40B4-BE49-F238E27FC236}">
                <a16:creationId xmlns:a16="http://schemas.microsoft.com/office/drawing/2014/main" id="{EBD6B4AC-7BEE-A1A6-1269-2FA8E4F7022E}"/>
              </a:ext>
            </a:extLst>
          </p:cNvPr>
          <p:cNvSpPr/>
          <p:nvPr/>
        </p:nvSpPr>
        <p:spPr>
          <a:xfrm>
            <a:off x="11064257" y="2644170"/>
            <a:ext cx="801823" cy="1569660"/>
          </a:xfrm>
          <a:prstGeom prst="rect">
            <a:avLst/>
          </a:prstGeom>
          <a:noFill/>
        </p:spPr>
        <p:txBody>
          <a:bodyPr wrap="none" lIns="91440" tIns="45720" rIns="91440" bIns="45720">
            <a:spAutoFit/>
          </a:bodyPr>
          <a:lstStyle/>
          <a:p>
            <a:pPr algn="ctr"/>
            <a:r>
              <a:rPr lang="en-US" sz="9600" b="0" cap="none" spc="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585888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1A32C-B18C-57FF-A862-2654A0B9FF4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2F57783-237A-5DD1-461B-2D66171C8392}"/>
              </a:ext>
            </a:extLst>
          </p:cNvPr>
          <p:cNvSpPr>
            <a:spLocks noGrp="1"/>
          </p:cNvSpPr>
          <p:nvPr>
            <p:ph type="dt" sz="half" idx="10"/>
          </p:nvPr>
        </p:nvSpPr>
        <p:spPr/>
        <p:txBody>
          <a:bodyPr/>
          <a:lstStyle/>
          <a:p>
            <a:fld id="{303A69BB-EFEE-4E7B-9C6B-4E3884836F81}" type="datetime1">
              <a:rPr lang="en-US" smtClean="0"/>
              <a:t>2/8/2025</a:t>
            </a:fld>
            <a:endParaRPr lang="en-US"/>
          </a:p>
        </p:txBody>
      </p:sp>
      <p:pic>
        <p:nvPicPr>
          <p:cNvPr id="6" name="Picture 5">
            <a:extLst>
              <a:ext uri="{FF2B5EF4-FFF2-40B4-BE49-F238E27FC236}">
                <a16:creationId xmlns:a16="http://schemas.microsoft.com/office/drawing/2014/main" id="{80FE21EE-838B-08BB-E16C-CF88D0D9BC80}"/>
              </a:ext>
            </a:extLst>
          </p:cNvPr>
          <p:cNvPicPr>
            <a:picLocks noChangeAspect="1"/>
          </p:cNvPicPr>
          <p:nvPr/>
        </p:nvPicPr>
        <p:blipFill>
          <a:blip r:embed="rId2"/>
          <a:stretch>
            <a:fillRect/>
          </a:stretch>
        </p:blipFill>
        <p:spPr>
          <a:xfrm>
            <a:off x="3389141" y="1313854"/>
            <a:ext cx="5413717" cy="5407621"/>
          </a:xfrm>
          <a:prstGeom prst="rect">
            <a:avLst/>
          </a:prstGeom>
        </p:spPr>
      </p:pic>
      <p:sp>
        <p:nvSpPr>
          <p:cNvPr id="9" name="Title 1">
            <a:extLst>
              <a:ext uri="{FF2B5EF4-FFF2-40B4-BE49-F238E27FC236}">
                <a16:creationId xmlns:a16="http://schemas.microsoft.com/office/drawing/2014/main" id="{35FBD311-8F6F-3641-1CC3-504752D0FCAE}"/>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1867182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78DCF-99B6-AD6A-5CCB-C263875E934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9025B39-8FC5-83F3-D41C-8EB677051ACE}"/>
              </a:ext>
            </a:extLst>
          </p:cNvPr>
          <p:cNvSpPr>
            <a:spLocks noGrp="1"/>
          </p:cNvSpPr>
          <p:nvPr>
            <p:ph type="dt" sz="half" idx="10"/>
          </p:nvPr>
        </p:nvSpPr>
        <p:spPr/>
        <p:txBody>
          <a:bodyPr/>
          <a:lstStyle/>
          <a:p>
            <a:fld id="{303A69BB-EFEE-4E7B-9C6B-4E3884836F81}" type="datetime1">
              <a:rPr lang="en-US" smtClean="0"/>
              <a:t>2/8/2025</a:t>
            </a:fld>
            <a:endParaRPr lang="en-US"/>
          </a:p>
        </p:txBody>
      </p:sp>
      <p:pic>
        <p:nvPicPr>
          <p:cNvPr id="9" name="Picture 8">
            <a:extLst>
              <a:ext uri="{FF2B5EF4-FFF2-40B4-BE49-F238E27FC236}">
                <a16:creationId xmlns:a16="http://schemas.microsoft.com/office/drawing/2014/main" id="{7A7C3C29-BB88-7BBB-15BF-F74649B404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91109" y="1751212"/>
            <a:ext cx="4999301" cy="499929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976C8C7E-3703-ED4E-496A-A53C615D99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7890" y="1751212"/>
            <a:ext cx="4999301" cy="4999301"/>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DF5A89A8-4112-8E73-0120-FF229B2B27D6}"/>
              </a:ext>
            </a:extLst>
          </p:cNvPr>
          <p:cNvSpPr txBox="1"/>
          <p:nvPr/>
        </p:nvSpPr>
        <p:spPr>
          <a:xfrm>
            <a:off x="3581400" y="1195733"/>
            <a:ext cx="5280950" cy="523220"/>
          </a:xfrm>
          <a:prstGeom prst="rect">
            <a:avLst/>
          </a:prstGeom>
          <a:noFill/>
        </p:spPr>
        <p:txBody>
          <a:bodyPr wrap="square">
            <a:spAutoFit/>
          </a:bodyPr>
          <a:lstStyle/>
          <a:p>
            <a:r>
              <a:rPr lang="en-US" sz="2800" b="1">
                <a:latin typeface="+mj-lt"/>
              </a:rPr>
              <a:t>2 extreme cases for our model</a:t>
            </a:r>
          </a:p>
        </p:txBody>
      </p:sp>
      <p:sp>
        <p:nvSpPr>
          <p:cNvPr id="6" name="Title 1">
            <a:extLst>
              <a:ext uri="{FF2B5EF4-FFF2-40B4-BE49-F238E27FC236}">
                <a16:creationId xmlns:a16="http://schemas.microsoft.com/office/drawing/2014/main" id="{A0E41F45-F872-F975-ACF7-9369F11FF442}"/>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870052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6880F-76D2-DEA1-0B98-93AFAC88287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8A92F5-94F4-6300-4198-335DF25B7F52}"/>
              </a:ext>
            </a:extLst>
          </p:cNvPr>
          <p:cNvSpPr>
            <a:spLocks noGrp="1"/>
          </p:cNvSpPr>
          <p:nvPr>
            <p:ph type="dt" sz="half" idx="10"/>
          </p:nvPr>
        </p:nvSpPr>
        <p:spPr/>
        <p:txBody>
          <a:bodyPr/>
          <a:lstStyle/>
          <a:p>
            <a:fld id="{303A69BB-EFEE-4E7B-9C6B-4E3884836F81}" type="datetime1">
              <a:rPr lang="en-US" smtClean="0"/>
              <a:t>2/8/2025</a:t>
            </a:fld>
            <a:endParaRPr lang="en-US"/>
          </a:p>
        </p:txBody>
      </p:sp>
      <p:sp>
        <p:nvSpPr>
          <p:cNvPr id="23" name="TextBox 22">
            <a:extLst>
              <a:ext uri="{FF2B5EF4-FFF2-40B4-BE49-F238E27FC236}">
                <a16:creationId xmlns:a16="http://schemas.microsoft.com/office/drawing/2014/main" id="{04039938-F3C9-E898-243F-EA5C1DBDE067}"/>
              </a:ext>
            </a:extLst>
          </p:cNvPr>
          <p:cNvSpPr txBox="1"/>
          <p:nvPr/>
        </p:nvSpPr>
        <p:spPr>
          <a:xfrm>
            <a:off x="152400" y="2664802"/>
            <a:ext cx="5943599" cy="1384995"/>
          </a:xfrm>
          <a:prstGeom prst="rect">
            <a:avLst/>
          </a:prstGeom>
          <a:noFill/>
        </p:spPr>
        <p:txBody>
          <a:bodyPr wrap="square">
            <a:spAutoFit/>
          </a:bodyPr>
          <a:lstStyle/>
          <a:p>
            <a:r>
              <a:rPr lang="en-US" sz="2800" dirty="0"/>
              <a:t>Solution: We need a model that “lifts” or “pushes down” the regression line depending on the stand</a:t>
            </a:r>
          </a:p>
        </p:txBody>
      </p:sp>
      <p:pic>
        <p:nvPicPr>
          <p:cNvPr id="3" name="Picture 2">
            <a:extLst>
              <a:ext uri="{FF2B5EF4-FFF2-40B4-BE49-F238E27FC236}">
                <a16:creationId xmlns:a16="http://schemas.microsoft.com/office/drawing/2014/main" id="{ABB1252E-78EA-C8A1-90E7-06D4906045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3899" y="982456"/>
            <a:ext cx="5845701" cy="584569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5" name="Straight Connector 4">
            <a:extLst>
              <a:ext uri="{FF2B5EF4-FFF2-40B4-BE49-F238E27FC236}">
                <a16:creationId xmlns:a16="http://schemas.microsoft.com/office/drawing/2014/main" id="{A1167FD6-F4BF-09E3-B961-F9E1951B0B98}"/>
              </a:ext>
            </a:extLst>
          </p:cNvPr>
          <p:cNvCxnSpPr>
            <a:cxnSpLocks/>
          </p:cNvCxnSpPr>
          <p:nvPr/>
        </p:nvCxnSpPr>
        <p:spPr>
          <a:xfrm flipV="1">
            <a:off x="7751605" y="1326356"/>
            <a:ext cx="3305015" cy="3339960"/>
          </a:xfrm>
          <a:prstGeom prst="line">
            <a:avLst/>
          </a:prstGeom>
          <a:solidFill>
            <a:schemeClr val="accent6">
              <a:lumMod val="40000"/>
              <a:lumOff val="60000"/>
            </a:schemeClr>
          </a:solidFill>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7466F8B-03A5-B590-C6B2-1D05B21AC91E}"/>
              </a:ext>
            </a:extLst>
          </p:cNvPr>
          <p:cNvCxnSpPr>
            <a:cxnSpLocks/>
          </p:cNvCxnSpPr>
          <p:nvPr/>
        </p:nvCxnSpPr>
        <p:spPr>
          <a:xfrm flipV="1">
            <a:off x="7938095" y="2029769"/>
            <a:ext cx="3510955" cy="352146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5" name="Arrow: Down 14">
            <a:extLst>
              <a:ext uri="{FF2B5EF4-FFF2-40B4-BE49-F238E27FC236}">
                <a16:creationId xmlns:a16="http://schemas.microsoft.com/office/drawing/2014/main" id="{42D90499-C1CA-54D8-9E51-427CA86D3902}"/>
              </a:ext>
            </a:extLst>
          </p:cNvPr>
          <p:cNvSpPr/>
          <p:nvPr/>
        </p:nvSpPr>
        <p:spPr>
          <a:xfrm>
            <a:off x="9375797" y="3535680"/>
            <a:ext cx="365560" cy="3619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3AE4536-A8B4-2CA1-1741-3DA773885F66}"/>
              </a:ext>
            </a:extLst>
          </p:cNvPr>
          <p:cNvSpPr/>
          <p:nvPr/>
        </p:nvSpPr>
        <p:spPr>
          <a:xfrm flipV="1">
            <a:off x="9813947" y="2457994"/>
            <a:ext cx="365560" cy="43166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86126-674D-7266-5A1D-D4BBA6CF6CF5}"/>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1912428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D5C1-D7C7-D805-BED0-9CBB9D6740E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EACDF1C-18B4-E84C-9847-1C55067A404D}"/>
              </a:ext>
            </a:extLst>
          </p:cNvPr>
          <p:cNvSpPr/>
          <p:nvPr/>
        </p:nvSpPr>
        <p:spPr>
          <a:xfrm>
            <a:off x="326008" y="2847436"/>
            <a:ext cx="3433192" cy="7578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1812F2D-0A99-6041-AC08-E636EDFF3666}"/>
              </a:ext>
            </a:extLst>
          </p:cNvPr>
          <p:cNvSpPr/>
          <p:nvPr/>
        </p:nvSpPr>
        <p:spPr>
          <a:xfrm>
            <a:off x="2818470" y="1310953"/>
            <a:ext cx="2715982" cy="7578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1736A6-205C-07BD-0911-D3FE5D1E9B4E}"/>
                  </a:ext>
                </a:extLst>
              </p:cNvPr>
              <p:cNvSpPr>
                <a:spLocks noGrp="1"/>
              </p:cNvSpPr>
              <p:nvPr>
                <p:ph idx="1"/>
              </p:nvPr>
            </p:nvSpPr>
            <p:spPr>
              <a:xfrm>
                <a:off x="296491" y="1537830"/>
                <a:ext cx="6040185" cy="5003186"/>
              </a:xfrm>
            </p:spPr>
            <p:txBody>
              <a:bodyPr>
                <a:normAutofit fontScale="92500"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r>
                      <a:rPr lang="en-US" b="1" i="1">
                        <a:latin typeface="Cambria Math" panose="02040503050406030204" pitchFamily="18" charset="0"/>
                      </a:rPr>
                      <m:t>𝜷</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oMath>
                </a14:m>
                <a:r>
                  <a:rPr lang="en-US" dirty="0"/>
                  <a:t> value of variable of interest for unit </a:t>
                </a:r>
                <a14:m>
                  <m:oMath xmlns:m="http://schemas.openxmlformats.org/officeDocument/2006/math">
                    <m:r>
                      <a:rPr lang="en-US" i="1" dirty="0" smtClean="0">
                        <a:latin typeface="Cambria Math" panose="02040503050406030204" pitchFamily="18" charset="0"/>
                      </a:rPr>
                      <m:t>𝑗</m:t>
                    </m:r>
                  </m:oMath>
                </a14:m>
                <a:r>
                  <a:rPr lang="en-US" dirty="0"/>
                  <a:t> in stand </a:t>
                </a:r>
                <a14:m>
                  <m:oMath xmlns:m="http://schemas.openxmlformats.org/officeDocument/2006/math">
                    <m:r>
                      <a:rPr lang="en-US" i="1" dirty="0" smtClean="0">
                        <a:latin typeface="Cambria Math" panose="02040503050406030204" pitchFamily="18" charset="0"/>
                      </a:rPr>
                      <m:t>𝑖</m:t>
                    </m:r>
                  </m:oMath>
                </a14:m>
                <a:r>
                  <a:rPr lang="en-US" i="1"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i="1" dirty="0"/>
                  <a:t> </a:t>
                </a:r>
                <a:r>
                  <a:rPr lang="en-US" dirty="0"/>
                  <a:t>stand shift</a:t>
                </a:r>
                <a:r>
                  <a:rPr lang="en-US" i="1" dirty="0"/>
                  <a:t> </a:t>
                </a:r>
              </a:p>
              <a:p>
                <a:endParaRPr lang="en-US" sz="1000" dirty="0"/>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r>
                      <a:rPr lang="es-ES" b="0" i="1" smtClean="0">
                        <a:latin typeface="Cambria Math" panose="02040503050406030204" pitchFamily="18" charset="0"/>
                      </a:rPr>
                      <m:t> </m:t>
                    </m:r>
                    <m:r>
                      <a:rPr lang="es-ES" b="0" i="1" smtClean="0">
                        <a:latin typeface="Cambria Math" panose="02040503050406030204" pitchFamily="18" charset="0"/>
                      </a:rPr>
                      <m:t>𝑖𝑖𝑑</m:t>
                    </m:r>
                    <m:r>
                      <a:rPr lang="es-ES" b="0" i="1" smtClean="0">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𝑒</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p>
              <a:p>
                <a:endParaRPr lang="en-US" dirty="0"/>
              </a:p>
              <a:p>
                <a:r>
                  <a:rPr lang="en-US" b="1" u="sng" dirty="0"/>
                  <a:t>The</a:t>
                </a:r>
                <a:r>
                  <a:rPr lang="es-ES" b="1" u="sng" dirty="0"/>
                  <a:t> </a:t>
                </a:r>
                <a:r>
                  <a:rPr lang="en-US" b="1" u="sng" dirty="0"/>
                  <a:t>model  implies an assumption about </a:t>
                </a:r>
                <a14:m>
                  <m:oMath xmlns:m="http://schemas.openxmlformats.org/officeDocument/2006/math">
                    <m:sSub>
                      <m:sSubPr>
                        <m:ctrlPr>
                          <a:rPr lang="en-US" b="1" i="1" u="sng">
                            <a:latin typeface="Cambria Math" panose="02040503050406030204" pitchFamily="18" charset="0"/>
                          </a:rPr>
                        </m:ctrlPr>
                      </m:sSubPr>
                      <m:e>
                        <m:r>
                          <a:rPr lang="en-US" b="1" i="1" u="sng">
                            <a:latin typeface="Cambria Math" panose="02040503050406030204" pitchFamily="18" charset="0"/>
                          </a:rPr>
                          <m:t>𝒆</m:t>
                        </m:r>
                      </m:e>
                      <m:sub>
                        <m:r>
                          <a:rPr lang="en-US" b="1" i="1" u="sng">
                            <a:latin typeface="Cambria Math" panose="02040503050406030204" pitchFamily="18" charset="0"/>
                          </a:rPr>
                          <m:t>𝒊𝒋</m:t>
                        </m:r>
                      </m:sub>
                    </m:sSub>
                  </m:oMath>
                </a14:m>
                <a:r>
                  <a:rPr lang="en-US" b="1" u="sng" dirty="0"/>
                  <a:t>, but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b="1" u="sng" dirty="0"/>
                  <a:t> can take any value, no assumption about its value.</a:t>
                </a:r>
              </a:p>
              <a:p>
                <a:endParaRPr lang="en-US" b="1" u="sng" dirty="0"/>
              </a:p>
              <a:p>
                <a:r>
                  <a:rPr lang="en-US" b="1" u="sng" dirty="0"/>
                  <a:t>The coefficients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b="1" u="sng" dirty="0"/>
                  <a:t> are similar to stand means</a:t>
                </a:r>
                <a:r>
                  <a:rPr lang="en-US" b="1" u="sng" dirty="0">
                    <a:sym typeface="Wingdings" panose="05000000000000000000" pitchFamily="2" charset="2"/>
                  </a:rPr>
                  <a:t> Large variance</a:t>
                </a:r>
                <a:endParaRPr lang="en-US" b="1" u="sng" dirty="0"/>
              </a:p>
              <a:p>
                <a:endParaRPr lang="en-US" b="1" u="sng" dirty="0"/>
              </a:p>
            </p:txBody>
          </p:sp>
        </mc:Choice>
        <mc:Fallback xmlns="">
          <p:sp>
            <p:nvSpPr>
              <p:cNvPr id="3" name="Content Placeholder 2">
                <a:extLst>
                  <a:ext uri="{FF2B5EF4-FFF2-40B4-BE49-F238E27FC236}">
                    <a16:creationId xmlns:a16="http://schemas.microsoft.com/office/drawing/2014/main" id="{D01736A6-205C-07BD-0911-D3FE5D1E9B4E}"/>
                  </a:ext>
                </a:extLst>
              </p:cNvPr>
              <p:cNvSpPr>
                <a:spLocks noGrp="1" noRot="1" noChangeAspect="1" noMove="1" noResize="1" noEditPoints="1" noAdjustHandles="1" noChangeArrowheads="1" noChangeShapeType="1" noTextEdit="1"/>
              </p:cNvSpPr>
              <p:nvPr>
                <p:ph idx="1"/>
              </p:nvPr>
            </p:nvSpPr>
            <p:spPr>
              <a:xfrm>
                <a:off x="296491" y="1537830"/>
                <a:ext cx="6040185" cy="5003186"/>
              </a:xfrm>
              <a:blipFill>
                <a:blip r:embed="rId2"/>
                <a:stretch>
                  <a:fillRect l="-1616" r="-222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85FFFDA-2307-C4EA-5C7F-21A9F6713E38}"/>
              </a:ext>
            </a:extLst>
          </p:cNvPr>
          <p:cNvSpPr txBox="1"/>
          <p:nvPr/>
        </p:nvSpPr>
        <p:spPr>
          <a:xfrm>
            <a:off x="2362023" y="3114938"/>
            <a:ext cx="1845404" cy="369332"/>
          </a:xfrm>
          <a:prstGeom prst="rect">
            <a:avLst/>
          </a:prstGeom>
          <a:noFill/>
        </p:spPr>
        <p:txBody>
          <a:bodyPr wrap="square">
            <a:spAutoFit/>
          </a:bodyPr>
          <a:lstStyle/>
          <a:p>
            <a:pPr algn="ctr"/>
            <a:r>
              <a:rPr lang="en-US"/>
              <a:t>Noise</a:t>
            </a:r>
          </a:p>
        </p:txBody>
      </p:sp>
      <p:pic>
        <p:nvPicPr>
          <p:cNvPr id="57" name="Picture 56">
            <a:extLst>
              <a:ext uri="{FF2B5EF4-FFF2-40B4-BE49-F238E27FC236}">
                <a16:creationId xmlns:a16="http://schemas.microsoft.com/office/drawing/2014/main" id="{DEC7A66C-B97B-6453-1173-A53B7942A955}"/>
              </a:ext>
            </a:extLst>
          </p:cNvPr>
          <p:cNvPicPr>
            <a:picLocks noChangeAspect="1"/>
          </p:cNvPicPr>
          <p:nvPr/>
        </p:nvPicPr>
        <p:blipFill rotWithShape="1">
          <a:blip r:embed="rId3"/>
          <a:srcRect l="50626" b="3514"/>
          <a:stretch/>
        </p:blipFill>
        <p:spPr>
          <a:xfrm>
            <a:off x="9354215" y="4439942"/>
            <a:ext cx="2313661" cy="23577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1583A96-EF26-BF26-2225-54A3D898AC30}"/>
              </a:ext>
            </a:extLst>
          </p:cNvPr>
          <p:cNvSpPr txBox="1"/>
          <p:nvPr/>
        </p:nvSpPr>
        <p:spPr>
          <a:xfrm>
            <a:off x="2818470" y="1307585"/>
            <a:ext cx="2440259" cy="369332"/>
          </a:xfrm>
          <a:prstGeom prst="rect">
            <a:avLst/>
          </a:prstGeom>
          <a:noFill/>
        </p:spPr>
        <p:txBody>
          <a:bodyPr wrap="square">
            <a:spAutoFit/>
          </a:bodyPr>
          <a:lstStyle/>
          <a:p>
            <a:pPr algn="ctr"/>
            <a:r>
              <a:rPr lang="en-US"/>
              <a:t>Unexplained by aux info </a:t>
            </a:r>
          </a:p>
        </p:txBody>
      </p:sp>
      <p:sp>
        <p:nvSpPr>
          <p:cNvPr id="4" name="Date Placeholder 3">
            <a:extLst>
              <a:ext uri="{FF2B5EF4-FFF2-40B4-BE49-F238E27FC236}">
                <a16:creationId xmlns:a16="http://schemas.microsoft.com/office/drawing/2014/main" id="{1585C134-F8C3-911C-184E-78314246B014}"/>
              </a:ext>
            </a:extLst>
          </p:cNvPr>
          <p:cNvSpPr>
            <a:spLocks noGrp="1"/>
          </p:cNvSpPr>
          <p:nvPr>
            <p:ph type="dt" sz="half" idx="10"/>
          </p:nvPr>
        </p:nvSpPr>
        <p:spPr/>
        <p:txBody>
          <a:bodyPr/>
          <a:lstStyle/>
          <a:p>
            <a:fld id="{303A69BB-EFEE-4E7B-9C6B-4E3884836F81}" type="datetime1">
              <a:rPr lang="en-US" smtClean="0"/>
              <a:t>2/8/2025</a:t>
            </a:fld>
            <a:endParaRPr lang="en-US"/>
          </a:p>
        </p:txBody>
      </p:sp>
      <p:sp>
        <p:nvSpPr>
          <p:cNvPr id="5" name="Slide Number Placeholder 4">
            <a:extLst>
              <a:ext uri="{FF2B5EF4-FFF2-40B4-BE49-F238E27FC236}">
                <a16:creationId xmlns:a16="http://schemas.microsoft.com/office/drawing/2014/main" id="{0610B395-A860-D5E1-9088-DE9AC8ACAC04}"/>
              </a:ext>
            </a:extLst>
          </p:cNvPr>
          <p:cNvSpPr>
            <a:spLocks noGrp="1"/>
          </p:cNvSpPr>
          <p:nvPr>
            <p:ph type="sldNum" sz="quarter" idx="12"/>
          </p:nvPr>
        </p:nvSpPr>
        <p:spPr>
          <a:xfrm>
            <a:off x="9405785" y="6380558"/>
            <a:ext cx="2638108" cy="365125"/>
          </a:xfrm>
        </p:spPr>
        <p:txBody>
          <a:bodyPr/>
          <a:lstStyle/>
          <a:p>
            <a:fld id="{A1B5AB9F-B15C-43D9-954B-83BE00AF48AD}" type="slidenum">
              <a:rPr lang="en-US" smtClean="0"/>
              <a:t>27</a:t>
            </a:fld>
            <a:endParaRPr lang="en-US"/>
          </a:p>
        </p:txBody>
      </p:sp>
      <p:pic>
        <p:nvPicPr>
          <p:cNvPr id="9" name="Picture 8">
            <a:extLst>
              <a:ext uri="{FF2B5EF4-FFF2-40B4-BE49-F238E27FC236}">
                <a16:creationId xmlns:a16="http://schemas.microsoft.com/office/drawing/2014/main" id="{2B88FBFC-A939-7155-2B1F-B04472472F79}"/>
              </a:ext>
            </a:extLst>
          </p:cNvPr>
          <p:cNvPicPr>
            <a:picLocks noChangeAspect="1"/>
          </p:cNvPicPr>
          <p:nvPr/>
        </p:nvPicPr>
        <p:blipFill rotWithShape="1">
          <a:blip r:embed="rId4">
            <a:extLst>
              <a:ext uri="{28A0092B-C50C-407E-A947-70E740481C1C}">
                <a14:useLocalDpi xmlns:a14="http://schemas.microsoft.com/office/drawing/2010/main" val="0"/>
              </a:ext>
            </a:extLst>
          </a:blip>
          <a:srcRect t="6800" r="4600" b="4351"/>
          <a:stretch/>
        </p:blipFill>
        <p:spPr>
          <a:xfrm>
            <a:off x="7233129" y="1386520"/>
            <a:ext cx="4875285" cy="29148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E8D220CC-FDD1-5DE2-3FDB-B2E1090D8C88}"/>
              </a:ext>
            </a:extLst>
          </p:cNvPr>
          <p:cNvCxnSpPr>
            <a:cxnSpLocks/>
          </p:cNvCxnSpPr>
          <p:nvPr/>
        </p:nvCxnSpPr>
        <p:spPr>
          <a:xfrm flipV="1">
            <a:off x="9705464" y="1886750"/>
            <a:ext cx="1378868" cy="57229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A810851F-0C08-060B-09FB-B4BBAB9F0713}"/>
              </a:ext>
            </a:extLst>
          </p:cNvPr>
          <p:cNvSpPr/>
          <p:nvPr/>
        </p:nvSpPr>
        <p:spPr>
          <a:xfrm>
            <a:off x="11170915" y="1876117"/>
            <a:ext cx="136392" cy="28614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1D4BD7-26E5-6C2A-D00C-2137F55BD623}"/>
                  </a:ext>
                </a:extLst>
              </p:cNvPr>
              <p:cNvSpPr txBox="1"/>
              <p:nvPr/>
            </p:nvSpPr>
            <p:spPr>
              <a:xfrm>
                <a:off x="11217426" y="1668700"/>
                <a:ext cx="5859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s-ES" sz="2000" i="1" smtClean="0">
                              <a:solidFill>
                                <a:srgbClr val="FF0000"/>
                              </a:solidFill>
                              <a:latin typeface="Cambria Math" panose="02040503050406030204" pitchFamily="18" charset="0"/>
                              <a:ea typeface="Cambria Math" panose="02040503050406030204" pitchFamily="18" charset="0"/>
                            </a:rPr>
                            <m:t>𝛽</m:t>
                          </m:r>
                        </m:e>
                        <m:sub>
                          <m:r>
                            <a:rPr lang="es-ES" sz="2000" b="0" i="1" smtClean="0">
                              <a:solidFill>
                                <a:srgbClr val="FF0000"/>
                              </a:solidFill>
                              <a:latin typeface="Cambria Math" panose="02040503050406030204" pitchFamily="18" charset="0"/>
                            </a:rPr>
                            <m:t>𝑟𝑒𝑑</m:t>
                          </m:r>
                        </m:sub>
                      </m:sSub>
                    </m:oMath>
                  </m:oMathPara>
                </a14:m>
                <a:endParaRPr lang="en-US" sz="2000"/>
              </a:p>
            </p:txBody>
          </p:sp>
        </mc:Choice>
        <mc:Fallback xmlns="">
          <p:sp>
            <p:nvSpPr>
              <p:cNvPr id="12" name="TextBox 11">
                <a:extLst>
                  <a:ext uri="{FF2B5EF4-FFF2-40B4-BE49-F238E27FC236}">
                    <a16:creationId xmlns:a16="http://schemas.microsoft.com/office/drawing/2014/main" id="{B21D4BD7-26E5-6C2A-D00C-2137F55BD623}"/>
                  </a:ext>
                </a:extLst>
              </p:cNvPr>
              <p:cNvSpPr txBox="1">
                <a:spLocks noRot="1" noChangeAspect="1" noMove="1" noResize="1" noEditPoints="1" noAdjustHandles="1" noChangeArrowheads="1" noChangeShapeType="1" noTextEdit="1"/>
              </p:cNvSpPr>
              <p:nvPr/>
            </p:nvSpPr>
            <p:spPr>
              <a:xfrm>
                <a:off x="11217426" y="1668700"/>
                <a:ext cx="585952" cy="400110"/>
              </a:xfrm>
              <a:prstGeom prst="rect">
                <a:avLst/>
              </a:prstGeom>
              <a:blipFill>
                <a:blip r:embed="rId5"/>
                <a:stretch>
                  <a:fillRect l="-4167" r="-5208" b="-15385"/>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89419B13-1F11-8FBD-6409-79076BDECB7F}"/>
              </a:ext>
            </a:extLst>
          </p:cNvPr>
          <p:cNvCxnSpPr>
            <a:cxnSpLocks/>
          </p:cNvCxnSpPr>
          <p:nvPr/>
        </p:nvCxnSpPr>
        <p:spPr>
          <a:xfrm flipV="1">
            <a:off x="8190323" y="2961880"/>
            <a:ext cx="1378868" cy="572294"/>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B7A3E79-4EBD-5E52-9812-191926BDE63B}"/>
              </a:ext>
            </a:extLst>
          </p:cNvPr>
          <p:cNvCxnSpPr>
            <a:cxnSpLocks/>
          </p:cNvCxnSpPr>
          <p:nvPr/>
        </p:nvCxnSpPr>
        <p:spPr>
          <a:xfrm flipV="1">
            <a:off x="9150798" y="2640019"/>
            <a:ext cx="1378868" cy="572294"/>
          </a:xfrm>
          <a:prstGeom prst="line">
            <a:avLst/>
          </a:prstGeom>
          <a:ln>
            <a:solidFill>
              <a:srgbClr val="4121F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082297-1E42-8129-CDAC-94B8765A8744}"/>
              </a:ext>
            </a:extLst>
          </p:cNvPr>
          <p:cNvCxnSpPr>
            <a:cxnSpLocks/>
          </p:cNvCxnSpPr>
          <p:nvPr/>
        </p:nvCxnSpPr>
        <p:spPr>
          <a:xfrm flipV="1">
            <a:off x="8971068" y="2276266"/>
            <a:ext cx="1378868" cy="572294"/>
          </a:xfrm>
          <a:prstGeom prst="line">
            <a:avLst/>
          </a:prstGeom>
          <a:ln>
            <a:solidFill>
              <a:srgbClr val="21FF46"/>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13D6369-B043-0303-F934-AB5BD9719A25}"/>
                  </a:ext>
                </a:extLst>
              </p:cNvPr>
              <p:cNvSpPr txBox="1"/>
              <p:nvPr/>
            </p:nvSpPr>
            <p:spPr>
              <a:xfrm>
                <a:off x="10593852" y="2291818"/>
                <a:ext cx="585952"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4121FF"/>
                              </a:solidFill>
                              <a:latin typeface="Cambria Math" panose="02040503050406030204" pitchFamily="18" charset="0"/>
                            </a:rPr>
                          </m:ctrlPr>
                        </m:sSubPr>
                        <m:e>
                          <m:r>
                            <a:rPr lang="es-ES" sz="2000" i="1" smtClean="0">
                              <a:solidFill>
                                <a:srgbClr val="4121FF"/>
                              </a:solidFill>
                              <a:latin typeface="Cambria Math" panose="02040503050406030204" pitchFamily="18" charset="0"/>
                              <a:ea typeface="Cambria Math" panose="02040503050406030204" pitchFamily="18" charset="0"/>
                            </a:rPr>
                            <m:t>𝛽</m:t>
                          </m:r>
                        </m:e>
                        <m:sub>
                          <m:r>
                            <a:rPr lang="es-ES" sz="2000" b="0" i="1" smtClean="0">
                              <a:solidFill>
                                <a:srgbClr val="4121FF"/>
                              </a:solidFill>
                              <a:latin typeface="Cambria Math" panose="02040503050406030204" pitchFamily="18" charset="0"/>
                            </a:rPr>
                            <m:t>𝑏𝑙𝑢𝑒</m:t>
                          </m:r>
                        </m:sub>
                      </m:sSub>
                    </m:oMath>
                  </m:oMathPara>
                </a14:m>
                <a:endParaRPr lang="en-US" sz="2000"/>
              </a:p>
            </p:txBody>
          </p:sp>
        </mc:Choice>
        <mc:Fallback xmlns="">
          <p:sp>
            <p:nvSpPr>
              <p:cNvPr id="24" name="TextBox 23">
                <a:extLst>
                  <a:ext uri="{FF2B5EF4-FFF2-40B4-BE49-F238E27FC236}">
                    <a16:creationId xmlns:a16="http://schemas.microsoft.com/office/drawing/2014/main" id="{E13D6369-B043-0303-F934-AB5BD9719A25}"/>
                  </a:ext>
                </a:extLst>
              </p:cNvPr>
              <p:cNvSpPr txBox="1">
                <a:spLocks noRot="1" noChangeAspect="1" noMove="1" noResize="1" noEditPoints="1" noAdjustHandles="1" noChangeArrowheads="1" noChangeShapeType="1" noTextEdit="1"/>
              </p:cNvSpPr>
              <p:nvPr/>
            </p:nvSpPr>
            <p:spPr>
              <a:xfrm>
                <a:off x="10593852" y="2291818"/>
                <a:ext cx="585952" cy="400110"/>
              </a:xfrm>
              <a:prstGeom prst="rect">
                <a:avLst/>
              </a:prstGeom>
              <a:blipFill>
                <a:blip r:embed="rId6"/>
                <a:stretch>
                  <a:fillRect l="-5208" r="-19792" b="-13636"/>
                </a:stretch>
              </a:blipFill>
              <a:ln>
                <a:noFill/>
              </a:ln>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71226950-1AD8-B32B-F38A-5B9019F385FB}"/>
              </a:ext>
            </a:extLst>
          </p:cNvPr>
          <p:cNvSpPr/>
          <p:nvPr/>
        </p:nvSpPr>
        <p:spPr>
          <a:xfrm>
            <a:off x="10576320" y="2471680"/>
            <a:ext cx="119552" cy="168339"/>
          </a:xfrm>
          <a:prstGeom prst="rightBrace">
            <a:avLst/>
          </a:prstGeom>
          <a:ln w="28575">
            <a:solidFill>
              <a:srgbClr val="412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D54CA766-F566-F195-FDAE-D476734B460F}"/>
              </a:ext>
            </a:extLst>
          </p:cNvPr>
          <p:cNvSpPr/>
          <p:nvPr/>
        </p:nvSpPr>
        <p:spPr>
          <a:xfrm flipH="1">
            <a:off x="8871891" y="2832237"/>
            <a:ext cx="179732" cy="166820"/>
          </a:xfrm>
          <a:prstGeom prst="rightBrace">
            <a:avLst/>
          </a:prstGeom>
          <a:ln w="28575">
            <a:solidFill>
              <a:srgbClr val="21FF4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FF46"/>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5DEB7B-CF7D-F6DF-AA62-25F4492B243A}"/>
                  </a:ext>
                </a:extLst>
              </p:cNvPr>
              <p:cNvSpPr txBox="1"/>
              <p:nvPr/>
            </p:nvSpPr>
            <p:spPr>
              <a:xfrm>
                <a:off x="7964218" y="2641256"/>
                <a:ext cx="585952"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21FF46"/>
                              </a:solidFill>
                              <a:latin typeface="Cambria Math" panose="02040503050406030204" pitchFamily="18" charset="0"/>
                            </a:rPr>
                          </m:ctrlPr>
                        </m:sSubPr>
                        <m:e>
                          <m:r>
                            <a:rPr lang="es-ES" sz="2000" i="1" smtClean="0">
                              <a:solidFill>
                                <a:srgbClr val="21FF46"/>
                              </a:solidFill>
                              <a:latin typeface="Cambria Math" panose="02040503050406030204" pitchFamily="18" charset="0"/>
                              <a:ea typeface="Cambria Math" panose="02040503050406030204" pitchFamily="18" charset="0"/>
                            </a:rPr>
                            <m:t>𝛽</m:t>
                          </m:r>
                        </m:e>
                        <m:sub>
                          <m:r>
                            <a:rPr lang="es-ES" sz="2000" b="0" i="1" smtClean="0">
                              <a:solidFill>
                                <a:srgbClr val="21FF46"/>
                              </a:solidFill>
                              <a:latin typeface="Cambria Math" panose="02040503050406030204" pitchFamily="18" charset="0"/>
                            </a:rPr>
                            <m:t>𝑔𝑟𝑒𝑒𝑛</m:t>
                          </m:r>
                        </m:sub>
                      </m:sSub>
                    </m:oMath>
                  </m:oMathPara>
                </a14:m>
                <a:endParaRPr lang="en-US" sz="2000"/>
              </a:p>
            </p:txBody>
          </p:sp>
        </mc:Choice>
        <mc:Fallback xmlns="">
          <p:sp>
            <p:nvSpPr>
              <p:cNvPr id="29" name="TextBox 28">
                <a:extLst>
                  <a:ext uri="{FF2B5EF4-FFF2-40B4-BE49-F238E27FC236}">
                    <a16:creationId xmlns:a16="http://schemas.microsoft.com/office/drawing/2014/main" id="{895DEB7B-CF7D-F6DF-AA62-25F4492B243A}"/>
                  </a:ext>
                </a:extLst>
              </p:cNvPr>
              <p:cNvSpPr txBox="1">
                <a:spLocks noRot="1" noChangeAspect="1" noMove="1" noResize="1" noEditPoints="1" noAdjustHandles="1" noChangeArrowheads="1" noChangeShapeType="1" noTextEdit="1"/>
              </p:cNvSpPr>
              <p:nvPr/>
            </p:nvSpPr>
            <p:spPr>
              <a:xfrm>
                <a:off x="7964218" y="2641256"/>
                <a:ext cx="585952" cy="423770"/>
              </a:xfrm>
              <a:prstGeom prst="rect">
                <a:avLst/>
              </a:prstGeom>
              <a:blipFill>
                <a:blip r:embed="rId7"/>
                <a:stretch>
                  <a:fillRect l="-4124" r="-4123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63FC4B-CA0F-7324-8106-2129FA47885C}"/>
                  </a:ext>
                </a:extLst>
              </p:cNvPr>
              <p:cNvSpPr txBox="1"/>
              <p:nvPr/>
            </p:nvSpPr>
            <p:spPr>
              <a:xfrm>
                <a:off x="8121846" y="3326419"/>
                <a:ext cx="585952" cy="42505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rPr>
                          </m:ctrlPr>
                        </m:sSubPr>
                        <m:e>
                          <m:r>
                            <a:rPr lang="es-ES" sz="2000" i="1" smtClean="0">
                              <a:solidFill>
                                <a:srgbClr val="7030A0"/>
                              </a:solidFill>
                              <a:latin typeface="Cambria Math" panose="02040503050406030204" pitchFamily="18" charset="0"/>
                              <a:ea typeface="Cambria Math" panose="02040503050406030204" pitchFamily="18" charset="0"/>
                            </a:rPr>
                            <m:t>𝛽</m:t>
                          </m:r>
                        </m:e>
                        <m:sub>
                          <m:r>
                            <a:rPr lang="es-ES" sz="2000" b="0" i="1" smtClean="0">
                              <a:solidFill>
                                <a:srgbClr val="7030A0"/>
                              </a:solidFill>
                              <a:latin typeface="Cambria Math" panose="02040503050406030204" pitchFamily="18" charset="0"/>
                            </a:rPr>
                            <m:t>𝑝𝑢𝑟𝑝𝑙𝑒</m:t>
                          </m:r>
                        </m:sub>
                      </m:sSub>
                    </m:oMath>
                  </m:oMathPara>
                </a14:m>
                <a:endParaRPr lang="en-US" sz="2000"/>
              </a:p>
            </p:txBody>
          </p:sp>
        </mc:Choice>
        <mc:Fallback xmlns="">
          <p:sp>
            <p:nvSpPr>
              <p:cNvPr id="32" name="TextBox 31">
                <a:extLst>
                  <a:ext uri="{FF2B5EF4-FFF2-40B4-BE49-F238E27FC236}">
                    <a16:creationId xmlns:a16="http://schemas.microsoft.com/office/drawing/2014/main" id="{C963FC4B-CA0F-7324-8106-2129FA47885C}"/>
                  </a:ext>
                </a:extLst>
              </p:cNvPr>
              <p:cNvSpPr txBox="1">
                <a:spLocks noRot="1" noChangeAspect="1" noMove="1" noResize="1" noEditPoints="1" noAdjustHandles="1" noChangeArrowheads="1" noChangeShapeType="1" noTextEdit="1"/>
              </p:cNvSpPr>
              <p:nvPr/>
            </p:nvSpPr>
            <p:spPr>
              <a:xfrm>
                <a:off x="8121846" y="3326419"/>
                <a:ext cx="585952" cy="425053"/>
              </a:xfrm>
              <a:prstGeom prst="rect">
                <a:avLst/>
              </a:prstGeom>
              <a:blipFill>
                <a:blip r:embed="rId8"/>
                <a:stretch>
                  <a:fillRect l="-4167" r="-60417" b="-10145"/>
                </a:stretch>
              </a:blipFill>
              <a:ln>
                <a:noFill/>
              </a:ln>
            </p:spPr>
            <p:txBody>
              <a:bodyPr/>
              <a:lstStyle/>
              <a:p>
                <a:r>
                  <a:rPr lang="en-US">
                    <a:noFill/>
                  </a:rPr>
                  <a:t> </a:t>
                </a:r>
              </a:p>
            </p:txBody>
          </p:sp>
        </mc:Fallback>
      </mc:AlternateContent>
      <p:sp>
        <p:nvSpPr>
          <p:cNvPr id="33" name="Right Brace 32">
            <a:extLst>
              <a:ext uri="{FF2B5EF4-FFF2-40B4-BE49-F238E27FC236}">
                <a16:creationId xmlns:a16="http://schemas.microsoft.com/office/drawing/2014/main" id="{D1725F32-3CC1-6BB8-CF53-F8DB0DFDD57F}"/>
              </a:ext>
            </a:extLst>
          </p:cNvPr>
          <p:cNvSpPr/>
          <p:nvPr/>
        </p:nvSpPr>
        <p:spPr>
          <a:xfrm flipH="1">
            <a:off x="8079489" y="3361537"/>
            <a:ext cx="126506" cy="1726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51589F46-F682-5BE6-EFEA-F3FDAA29B294}"/>
              </a:ext>
            </a:extLst>
          </p:cNvPr>
          <p:cNvSpPr/>
          <p:nvPr/>
        </p:nvSpPr>
        <p:spPr>
          <a:xfrm>
            <a:off x="7274148" y="2987785"/>
            <a:ext cx="1158949" cy="288018"/>
          </a:xfrm>
          <a:custGeom>
            <a:avLst/>
            <a:gdLst>
              <a:gd name="connsiteX0" fmla="*/ 0 w 1158949"/>
              <a:gd name="connsiteY0" fmla="*/ 213590 h 288018"/>
              <a:gd name="connsiteX1" fmla="*/ 308345 w 1158949"/>
              <a:gd name="connsiteY1" fmla="*/ 939 h 288018"/>
              <a:gd name="connsiteX2" fmla="*/ 1158949 w 1158949"/>
              <a:gd name="connsiteY2" fmla="*/ 288018 h 288018"/>
            </a:gdLst>
            <a:ahLst/>
            <a:cxnLst>
              <a:cxn ang="0">
                <a:pos x="connsiteX0" y="connsiteY0"/>
              </a:cxn>
              <a:cxn ang="0">
                <a:pos x="connsiteX1" y="connsiteY1"/>
              </a:cxn>
              <a:cxn ang="0">
                <a:pos x="connsiteX2" y="connsiteY2"/>
              </a:cxn>
            </a:cxnLst>
            <a:rect l="l" t="t" r="r" b="b"/>
            <a:pathLst>
              <a:path w="1158949" h="288018">
                <a:moveTo>
                  <a:pt x="0" y="213590"/>
                </a:moveTo>
                <a:cubicBezTo>
                  <a:pt x="57593" y="101062"/>
                  <a:pt x="115187" y="-11466"/>
                  <a:pt x="308345" y="939"/>
                </a:cubicBezTo>
                <a:cubicBezTo>
                  <a:pt x="501503" y="13344"/>
                  <a:pt x="830226" y="150681"/>
                  <a:pt x="1158949" y="28801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CD05BE0-F31F-86B9-418F-8CBDDED63AF9}"/>
              </a:ext>
            </a:extLst>
          </p:cNvPr>
          <p:cNvSpPr/>
          <p:nvPr/>
        </p:nvSpPr>
        <p:spPr>
          <a:xfrm rot="20391697">
            <a:off x="8004747" y="2987398"/>
            <a:ext cx="2005741" cy="54516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21F91CD-230C-C5B1-F72B-D0B7969B33F5}"/>
              </a:ext>
            </a:extLst>
          </p:cNvPr>
          <p:cNvSpPr/>
          <p:nvPr/>
        </p:nvSpPr>
        <p:spPr>
          <a:xfrm rot="20391697">
            <a:off x="6132513" y="4608058"/>
            <a:ext cx="3152845" cy="82127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638B9BBA-A677-8FD9-AC83-64E7771FC08E}"/>
              </a:ext>
            </a:extLst>
          </p:cNvPr>
          <p:cNvCxnSpPr>
            <a:cxnSpLocks/>
          </p:cNvCxnSpPr>
          <p:nvPr/>
        </p:nvCxnSpPr>
        <p:spPr>
          <a:xfrm flipV="1">
            <a:off x="6658398" y="4556710"/>
            <a:ext cx="2198164" cy="920204"/>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1" name="Flowchart: Connector 50">
            <a:extLst>
              <a:ext uri="{FF2B5EF4-FFF2-40B4-BE49-F238E27FC236}">
                <a16:creationId xmlns:a16="http://schemas.microsoft.com/office/drawing/2014/main" id="{91CF0B35-6A5E-494D-679D-7DA329CDD656}"/>
              </a:ext>
            </a:extLst>
          </p:cNvPr>
          <p:cNvSpPr/>
          <p:nvPr/>
        </p:nvSpPr>
        <p:spPr>
          <a:xfrm>
            <a:off x="6972263" y="5111768"/>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7F1F2745-6E00-D8BB-8B00-585507589C1F}"/>
              </a:ext>
            </a:extLst>
          </p:cNvPr>
          <p:cNvSpPr/>
          <p:nvPr/>
        </p:nvSpPr>
        <p:spPr>
          <a:xfrm>
            <a:off x="7704016" y="4790663"/>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EAD795C1-44BE-59C5-3D19-B722702B5D8C}"/>
              </a:ext>
            </a:extLst>
          </p:cNvPr>
          <p:cNvSpPr/>
          <p:nvPr/>
        </p:nvSpPr>
        <p:spPr>
          <a:xfrm>
            <a:off x="7479689" y="5153065"/>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AFA51EAC-A975-97CA-EE3A-B273ED4733FB}"/>
              </a:ext>
            </a:extLst>
          </p:cNvPr>
          <p:cNvSpPr/>
          <p:nvPr/>
        </p:nvSpPr>
        <p:spPr>
          <a:xfrm>
            <a:off x="8287531" y="4934440"/>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5B341735-3E64-F639-3AA9-C8AF5F64CD84}"/>
              </a:ext>
            </a:extLst>
          </p:cNvPr>
          <p:cNvSpPr/>
          <p:nvPr/>
        </p:nvSpPr>
        <p:spPr>
          <a:xfrm>
            <a:off x="8153579" y="5164099"/>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CD59EF3B-ADA8-5305-EB4D-62555D58CBC7}"/>
              </a:ext>
            </a:extLst>
          </p:cNvPr>
          <p:cNvSpPr/>
          <p:nvPr/>
        </p:nvSpPr>
        <p:spPr>
          <a:xfrm>
            <a:off x="10263550"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04DFA6D2-B5D1-9CE4-957D-EA808718A418}"/>
              </a:ext>
            </a:extLst>
          </p:cNvPr>
          <p:cNvSpPr/>
          <p:nvPr/>
        </p:nvSpPr>
        <p:spPr>
          <a:xfrm>
            <a:off x="10114345"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E78CF016-4D44-2366-C2DF-575D6F26C10E}"/>
              </a:ext>
            </a:extLst>
          </p:cNvPr>
          <p:cNvSpPr/>
          <p:nvPr/>
        </p:nvSpPr>
        <p:spPr>
          <a:xfrm>
            <a:off x="10932924"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9B74C99D-147E-3769-0B88-0E81B9AEE416}"/>
              </a:ext>
            </a:extLst>
          </p:cNvPr>
          <p:cNvSpPr/>
          <p:nvPr/>
        </p:nvSpPr>
        <p:spPr>
          <a:xfrm>
            <a:off x="10797194"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B425767D-23C4-7EEB-6FF5-2E9BABA91DC7}"/>
              </a:ext>
            </a:extLst>
          </p:cNvPr>
          <p:cNvSpPr/>
          <p:nvPr/>
        </p:nvSpPr>
        <p:spPr>
          <a:xfrm>
            <a:off x="9919136"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F5E7786C-196E-4019-E9F5-8A2950C38829}"/>
              </a:ext>
            </a:extLst>
          </p:cNvPr>
          <p:cNvSpPr/>
          <p:nvPr/>
        </p:nvSpPr>
        <p:spPr>
          <a:xfrm>
            <a:off x="10543546"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2BFD3CA8-90EA-6967-E235-F95F0DDAD888}"/>
              </a:ext>
            </a:extLst>
          </p:cNvPr>
          <p:cNvSpPr/>
          <p:nvPr/>
        </p:nvSpPr>
        <p:spPr>
          <a:xfrm>
            <a:off x="10394341"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2D6FCB0A-202D-2993-90E1-64C90588316F}"/>
              </a:ext>
            </a:extLst>
          </p:cNvPr>
          <p:cNvSpPr/>
          <p:nvPr/>
        </p:nvSpPr>
        <p:spPr>
          <a:xfrm>
            <a:off x="11212920"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730FA13D-4F63-1D25-D1C7-FA860D51D969}"/>
              </a:ext>
            </a:extLst>
          </p:cNvPr>
          <p:cNvSpPr/>
          <p:nvPr/>
        </p:nvSpPr>
        <p:spPr>
          <a:xfrm>
            <a:off x="11077190"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3D633EB8-6AE2-F9F6-B2D7-E596BDEDACBB}"/>
              </a:ext>
            </a:extLst>
          </p:cNvPr>
          <p:cNvSpPr/>
          <p:nvPr/>
        </p:nvSpPr>
        <p:spPr>
          <a:xfrm>
            <a:off x="9054264" y="3212313"/>
            <a:ext cx="651199" cy="1318287"/>
          </a:xfrm>
          <a:custGeom>
            <a:avLst/>
            <a:gdLst>
              <a:gd name="connsiteX0" fmla="*/ 622842 w 622842"/>
              <a:gd name="connsiteY0" fmla="*/ 0 h 1796902"/>
              <a:gd name="connsiteX1" fmla="*/ 27418 w 622842"/>
              <a:gd name="connsiteY1" fmla="*/ 1010093 h 1796902"/>
              <a:gd name="connsiteX2" fmla="*/ 155009 w 622842"/>
              <a:gd name="connsiteY2" fmla="*/ 1796902 h 1796902"/>
            </a:gdLst>
            <a:ahLst/>
            <a:cxnLst>
              <a:cxn ang="0">
                <a:pos x="connsiteX0" y="connsiteY0"/>
              </a:cxn>
              <a:cxn ang="0">
                <a:pos x="connsiteX1" y="connsiteY1"/>
              </a:cxn>
              <a:cxn ang="0">
                <a:pos x="connsiteX2" y="connsiteY2"/>
              </a:cxn>
            </a:cxnLst>
            <a:rect l="l" t="t" r="r" b="b"/>
            <a:pathLst>
              <a:path w="622842" h="1796902">
                <a:moveTo>
                  <a:pt x="622842" y="0"/>
                </a:moveTo>
                <a:cubicBezTo>
                  <a:pt x="364116" y="355304"/>
                  <a:pt x="105390" y="710609"/>
                  <a:pt x="27418" y="1010093"/>
                </a:cubicBezTo>
                <a:cubicBezTo>
                  <a:pt x="-50554" y="1309577"/>
                  <a:pt x="52227" y="1553239"/>
                  <a:pt x="155009" y="1796902"/>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352FE723-B368-FBB3-5416-427DF9A08F3B}"/>
              </a:ext>
            </a:extLst>
          </p:cNvPr>
          <p:cNvSpPr/>
          <p:nvPr/>
        </p:nvSpPr>
        <p:spPr>
          <a:xfrm>
            <a:off x="10464477"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3E8D220F-81BA-E50E-1073-BDF2F27EA400}"/>
              </a:ext>
            </a:extLst>
          </p:cNvPr>
          <p:cNvSpPr/>
          <p:nvPr/>
        </p:nvSpPr>
        <p:spPr>
          <a:xfrm>
            <a:off x="10210085"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2B04D055-E96A-340C-51A8-77A321C507E6}"/>
              </a:ext>
            </a:extLst>
          </p:cNvPr>
          <p:cNvSpPr/>
          <p:nvPr/>
        </p:nvSpPr>
        <p:spPr>
          <a:xfrm>
            <a:off x="10866051"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69AD9E16-09A5-6522-B1D1-21086A4E7D2E}"/>
              </a:ext>
            </a:extLst>
          </p:cNvPr>
          <p:cNvSpPr/>
          <p:nvPr/>
        </p:nvSpPr>
        <p:spPr>
          <a:xfrm>
            <a:off x="11000789" y="6383056"/>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7AE35F8D-88E2-EB53-25F4-629F468E8683}"/>
              </a:ext>
            </a:extLst>
          </p:cNvPr>
          <p:cNvSpPr/>
          <p:nvPr/>
        </p:nvSpPr>
        <p:spPr>
          <a:xfrm>
            <a:off x="10014876" y="6383056"/>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F3A50592-43DC-C6D5-2447-840755373F02}"/>
              </a:ext>
            </a:extLst>
          </p:cNvPr>
          <p:cNvSpPr/>
          <p:nvPr/>
        </p:nvSpPr>
        <p:spPr>
          <a:xfrm>
            <a:off x="10713704"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FCDEE8D3-1891-4466-58DD-76176E3D96FA}"/>
              </a:ext>
            </a:extLst>
          </p:cNvPr>
          <p:cNvSpPr/>
          <p:nvPr/>
        </p:nvSpPr>
        <p:spPr>
          <a:xfrm>
            <a:off x="10627447" y="6383056"/>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64ECAB11-8F7A-23E1-9594-D7D0BC62D883}"/>
              </a:ext>
            </a:extLst>
          </p:cNvPr>
          <p:cNvSpPr/>
          <p:nvPr/>
        </p:nvSpPr>
        <p:spPr>
          <a:xfrm>
            <a:off x="7335476" y="3655917"/>
            <a:ext cx="851209" cy="1059383"/>
          </a:xfrm>
          <a:custGeom>
            <a:avLst/>
            <a:gdLst>
              <a:gd name="connsiteX0" fmla="*/ 1074420 w 1171972"/>
              <a:gd name="connsiteY0" fmla="*/ 0 h 1394460"/>
              <a:gd name="connsiteX1" fmla="*/ 1066800 w 1171972"/>
              <a:gd name="connsiteY1" fmla="*/ 708660 h 1394460"/>
              <a:gd name="connsiteX2" fmla="*/ 0 w 1171972"/>
              <a:gd name="connsiteY2" fmla="*/ 1394460 h 1394460"/>
            </a:gdLst>
            <a:ahLst/>
            <a:cxnLst>
              <a:cxn ang="0">
                <a:pos x="connsiteX0" y="connsiteY0"/>
              </a:cxn>
              <a:cxn ang="0">
                <a:pos x="connsiteX1" y="connsiteY1"/>
              </a:cxn>
              <a:cxn ang="0">
                <a:pos x="connsiteX2" y="connsiteY2"/>
              </a:cxn>
            </a:cxnLst>
            <a:rect l="l" t="t" r="r" b="b"/>
            <a:pathLst>
              <a:path w="1171972" h="1394460">
                <a:moveTo>
                  <a:pt x="1074420" y="0"/>
                </a:moveTo>
                <a:cubicBezTo>
                  <a:pt x="1160145" y="238125"/>
                  <a:pt x="1245870" y="476250"/>
                  <a:pt x="1066800" y="708660"/>
                </a:cubicBezTo>
                <a:cubicBezTo>
                  <a:pt x="887730" y="941070"/>
                  <a:pt x="443865" y="1167765"/>
                  <a:pt x="0" y="1394460"/>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A350270-0E5E-0E0D-58D8-7CE51D3D5FE1}"/>
                  </a:ext>
                </a:extLst>
              </p:cNvPr>
              <p:cNvSpPr txBox="1"/>
              <p:nvPr/>
            </p:nvSpPr>
            <p:spPr>
              <a:xfrm>
                <a:off x="7613929" y="4891232"/>
                <a:ext cx="585952" cy="42479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𝑖𝑗</m:t>
                          </m:r>
                        </m:sub>
                      </m:sSub>
                    </m:oMath>
                  </m:oMathPara>
                </a14:m>
                <a:endParaRPr lang="en-US" sz="2000"/>
              </a:p>
            </p:txBody>
          </p:sp>
        </mc:Choice>
        <mc:Fallback xmlns="">
          <p:sp>
            <p:nvSpPr>
              <p:cNvPr id="82" name="TextBox 81">
                <a:extLst>
                  <a:ext uri="{FF2B5EF4-FFF2-40B4-BE49-F238E27FC236}">
                    <a16:creationId xmlns:a16="http://schemas.microsoft.com/office/drawing/2014/main" id="{2A350270-0E5E-0E0D-58D8-7CE51D3D5FE1}"/>
                  </a:ext>
                </a:extLst>
              </p:cNvPr>
              <p:cNvSpPr txBox="1">
                <a:spLocks noRot="1" noChangeAspect="1" noMove="1" noResize="1" noEditPoints="1" noAdjustHandles="1" noChangeArrowheads="1" noChangeShapeType="1" noTextEdit="1"/>
              </p:cNvSpPr>
              <p:nvPr/>
            </p:nvSpPr>
            <p:spPr>
              <a:xfrm>
                <a:off x="7613929" y="4891232"/>
                <a:ext cx="585952" cy="424796"/>
              </a:xfrm>
              <a:prstGeom prst="rect">
                <a:avLst/>
              </a:prstGeom>
              <a:blipFill>
                <a:blip r:embed="rId9"/>
                <a:stretch>
                  <a:fillRect b="-10000"/>
                </a:stretch>
              </a:blipFill>
              <a:ln>
                <a:noFill/>
              </a:ln>
            </p:spPr>
            <p:txBody>
              <a:bodyPr/>
              <a:lstStyle/>
              <a:p>
                <a:r>
                  <a:rPr lang="en-US">
                    <a:noFill/>
                  </a:rPr>
                  <a:t> </a:t>
                </a:r>
              </a:p>
            </p:txBody>
          </p:sp>
        </mc:Fallback>
      </mc:AlternateContent>
      <p:sp>
        <p:nvSpPr>
          <p:cNvPr id="83" name="Right Brace 82">
            <a:extLst>
              <a:ext uri="{FF2B5EF4-FFF2-40B4-BE49-F238E27FC236}">
                <a16:creationId xmlns:a16="http://schemas.microsoft.com/office/drawing/2014/main" id="{685CF775-A9C7-A93C-640A-C1495C68FB71}"/>
              </a:ext>
            </a:extLst>
          </p:cNvPr>
          <p:cNvSpPr/>
          <p:nvPr/>
        </p:nvSpPr>
        <p:spPr>
          <a:xfrm flipH="1">
            <a:off x="7997588" y="4876186"/>
            <a:ext cx="172079" cy="3778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
        <p:nvSpPr>
          <p:cNvPr id="16" name="Title 1">
            <a:extLst>
              <a:ext uri="{FF2B5EF4-FFF2-40B4-BE49-F238E27FC236}">
                <a16:creationId xmlns:a16="http://schemas.microsoft.com/office/drawing/2014/main" id="{269F0D40-8498-D227-69FC-85CA861DF818}"/>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136530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369C57FB-2E9F-C689-9153-9CD2A50EB00E}"/>
              </a:ext>
            </a:extLst>
          </p:cNvPr>
          <p:cNvPicPr>
            <a:picLocks noChangeAspect="1"/>
          </p:cNvPicPr>
          <p:nvPr/>
        </p:nvPicPr>
        <p:blipFill rotWithShape="1">
          <a:blip r:embed="rId2"/>
          <a:srcRect l="50626" b="3514"/>
          <a:stretch/>
        </p:blipFill>
        <p:spPr>
          <a:xfrm>
            <a:off x="6831251" y="4462021"/>
            <a:ext cx="2313661" cy="23577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386CBCF5-3F33-F96C-90A0-E0F13C96D796}"/>
              </a:ext>
            </a:extLst>
          </p:cNvPr>
          <p:cNvSpPr/>
          <p:nvPr/>
        </p:nvSpPr>
        <p:spPr>
          <a:xfrm>
            <a:off x="2775099" y="1468505"/>
            <a:ext cx="2743200" cy="11683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57E247-D33D-5A98-2E64-BD29741DFAE0}"/>
              </a:ext>
            </a:extLst>
          </p:cNvPr>
          <p:cNvSpPr txBox="1"/>
          <p:nvPr/>
        </p:nvSpPr>
        <p:spPr>
          <a:xfrm>
            <a:off x="2803808" y="1506022"/>
            <a:ext cx="2743200" cy="369332"/>
          </a:xfrm>
          <a:prstGeom prst="rect">
            <a:avLst/>
          </a:prstGeom>
          <a:noFill/>
        </p:spPr>
        <p:txBody>
          <a:bodyPr wrap="square">
            <a:spAutoFit/>
          </a:bodyPr>
          <a:lstStyle/>
          <a:p>
            <a:pPr algn="ctr"/>
            <a:r>
              <a:rPr lang="en-US"/>
              <a:t>Unexplained by aux info </a:t>
            </a:r>
          </a:p>
        </p:txBody>
      </p:sp>
      <p:sp>
        <p:nvSpPr>
          <p:cNvPr id="15" name="Rectangle 14">
            <a:extLst>
              <a:ext uri="{FF2B5EF4-FFF2-40B4-BE49-F238E27FC236}">
                <a16:creationId xmlns:a16="http://schemas.microsoft.com/office/drawing/2014/main" id="{FA8EB02D-7261-DD9B-FA33-4A04DF5A3169}"/>
              </a:ext>
            </a:extLst>
          </p:cNvPr>
          <p:cNvSpPr/>
          <p:nvPr/>
        </p:nvSpPr>
        <p:spPr>
          <a:xfrm>
            <a:off x="3683815" y="3874072"/>
            <a:ext cx="2398002" cy="103014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BBF6F67-5E4A-B3A2-836C-3D05C324C651}"/>
              </a:ext>
            </a:extLst>
          </p:cNvPr>
          <p:cNvSpPr txBox="1"/>
          <p:nvPr/>
        </p:nvSpPr>
        <p:spPr>
          <a:xfrm>
            <a:off x="3866968" y="3933953"/>
            <a:ext cx="1655292" cy="369332"/>
          </a:xfrm>
          <a:prstGeom prst="rect">
            <a:avLst/>
          </a:prstGeom>
          <a:noFill/>
        </p:spPr>
        <p:txBody>
          <a:bodyPr wrap="square">
            <a:spAutoFit/>
          </a:bodyPr>
          <a:lstStyle/>
          <a:p>
            <a:pPr algn="ctr"/>
            <a:r>
              <a:rPr lang="en-US"/>
              <a:t>Noise</a:t>
            </a:r>
          </a:p>
        </p:txBody>
      </p:sp>
      <p:sp>
        <p:nvSpPr>
          <p:cNvPr id="13" name="Rectangle 12">
            <a:extLst>
              <a:ext uri="{FF2B5EF4-FFF2-40B4-BE49-F238E27FC236}">
                <a16:creationId xmlns:a16="http://schemas.microsoft.com/office/drawing/2014/main" id="{864A0DE7-073E-5AFE-6958-1C0CF690B786}"/>
              </a:ext>
            </a:extLst>
          </p:cNvPr>
          <p:cNvSpPr/>
          <p:nvPr/>
        </p:nvSpPr>
        <p:spPr>
          <a:xfrm>
            <a:off x="1135307" y="3872143"/>
            <a:ext cx="2235214" cy="103014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B0709-ADC7-53D6-82DE-736210A5D04A}"/>
                  </a:ext>
                </a:extLst>
              </p:cNvPr>
              <p:cNvSpPr>
                <a:spLocks noGrp="1"/>
              </p:cNvSpPr>
              <p:nvPr>
                <p:ph idx="1"/>
              </p:nvPr>
            </p:nvSpPr>
            <p:spPr>
              <a:xfrm>
                <a:off x="838200" y="1825625"/>
                <a:ext cx="5349950" cy="4667250"/>
              </a:xfrm>
            </p:spPr>
            <p:txBody>
              <a:bodyPr>
                <a:norm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r>
                      <a:rPr lang="en-US" b="1" i="1">
                        <a:latin typeface="Cambria Math" panose="02040503050406030204" pitchFamily="18" charset="0"/>
                      </a:rPr>
                      <m:t>𝜷</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oMath>
                </a14:m>
                <a:r>
                  <a:rPr lang="en-US" dirty="0"/>
                  <a:t>  </a:t>
                </a:r>
              </a:p>
              <a:p>
                <a:pPr marL="0" indent="0">
                  <a:buNone/>
                </a:pP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oMath>
                </a14:m>
                <a:r>
                  <a:rPr lang="en-US" dirty="0"/>
                  <a:t> value of variable of interest for unit </a:t>
                </a:r>
                <a14:m>
                  <m:oMath xmlns:m="http://schemas.openxmlformats.org/officeDocument/2006/math">
                    <m:r>
                      <a:rPr lang="en-US" i="1" dirty="0" smtClean="0">
                        <a:latin typeface="Cambria Math" panose="02040503050406030204" pitchFamily="18" charset="0"/>
                      </a:rPr>
                      <m:t>𝑗</m:t>
                    </m:r>
                  </m:oMath>
                </a14:m>
                <a:r>
                  <a:rPr lang="en-US" dirty="0"/>
                  <a:t> in stand </a:t>
                </a:r>
                <a14:m>
                  <m:oMath xmlns:m="http://schemas.openxmlformats.org/officeDocument/2006/math">
                    <m:r>
                      <a:rPr lang="en-US" i="1" dirty="0" smtClean="0">
                        <a:latin typeface="Cambria Math" panose="02040503050406030204" pitchFamily="18" charset="0"/>
                      </a:rPr>
                      <m:t>𝑖</m:t>
                    </m:r>
                  </m:oMath>
                </a14:m>
                <a:endParaRPr lang="en-US" i="1" dirty="0"/>
              </a:p>
              <a:p>
                <a:pPr marL="0" indent="0">
                  <a:buNone/>
                </a:pPr>
                <a:endParaRPr lang="en-US" dirty="0"/>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s-ES" b="0" i="1" smtClean="0">
                        <a:latin typeface="Cambria Math" panose="02040503050406030204" pitchFamily="18" charset="0"/>
                      </a:rPr>
                      <m:t> </m:t>
                    </m:r>
                    <m:r>
                      <a:rPr lang="es-ES" b="0" i="1" smtClean="0">
                        <a:latin typeface="Cambria Math" panose="02040503050406030204" pitchFamily="18" charset="0"/>
                      </a:rPr>
                      <m:t>𝑖𝑖𝑑</m:t>
                    </m:r>
                    <m:r>
                      <a:rPr lang="es-ES" b="0" i="1" smtClean="0">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r>
                      <a:rPr lang="es-ES" b="0" i="1" smtClean="0">
                        <a:latin typeface="Cambria Math" panose="02040503050406030204" pitchFamily="18" charset="0"/>
                      </a:rPr>
                      <m:t> </m:t>
                    </m:r>
                    <m:r>
                      <a:rPr lang="es-ES" b="0" i="1" smtClean="0">
                        <a:latin typeface="Cambria Math" panose="02040503050406030204" pitchFamily="18" charset="0"/>
                      </a:rPr>
                      <m:t>𝑖𝑖𝑑</m:t>
                    </m:r>
                    <m:r>
                      <a:rPr lang="es-ES" b="0" i="1" smtClean="0">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𝑒</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p>
              <a:p>
                <a:r>
                  <a:rPr lang="en-US" b="1" u="sng" dirty="0"/>
                  <a:t>The</a:t>
                </a:r>
                <a:r>
                  <a:rPr lang="es-ES" b="1" u="sng" dirty="0"/>
                  <a:t> </a:t>
                </a:r>
                <a:r>
                  <a:rPr lang="en-US" b="1" u="sng" dirty="0"/>
                  <a:t>model  implies an assumption about </a:t>
                </a:r>
                <a14:m>
                  <m:oMath xmlns:m="http://schemas.openxmlformats.org/officeDocument/2006/math">
                    <m:sSub>
                      <m:sSubPr>
                        <m:ctrlPr>
                          <a:rPr lang="en-US" b="1" i="1" u="sng" smtClean="0">
                            <a:latin typeface="Cambria Math" panose="02040503050406030204" pitchFamily="18" charset="0"/>
                          </a:rPr>
                        </m:ctrlPr>
                      </m:sSubPr>
                      <m:e>
                        <m:r>
                          <a:rPr lang="en-US" b="1" i="1" u="sng">
                            <a:latin typeface="Cambria Math" panose="02040503050406030204" pitchFamily="18" charset="0"/>
                          </a:rPr>
                          <m:t>𝒗</m:t>
                        </m:r>
                      </m:e>
                      <m:sub>
                        <m:r>
                          <a:rPr lang="en-US" b="1" i="1" u="sng">
                            <a:latin typeface="Cambria Math" panose="02040503050406030204" pitchFamily="18" charset="0"/>
                          </a:rPr>
                          <m:t>𝒊</m:t>
                        </m:r>
                      </m:sub>
                    </m:sSub>
                  </m:oMath>
                </a14:m>
                <a:r>
                  <a:rPr lang="en-US" b="1" u="sng" dirty="0"/>
                  <a:t> and </a:t>
                </a:r>
                <a14:m>
                  <m:oMath xmlns:m="http://schemas.openxmlformats.org/officeDocument/2006/math">
                    <m:sSub>
                      <m:sSubPr>
                        <m:ctrlPr>
                          <a:rPr lang="en-US" b="1" i="1" u="sng">
                            <a:latin typeface="Cambria Math" panose="02040503050406030204" pitchFamily="18" charset="0"/>
                          </a:rPr>
                        </m:ctrlPr>
                      </m:sSubPr>
                      <m:e>
                        <m:r>
                          <a:rPr lang="en-US" b="1" i="1" u="sng">
                            <a:latin typeface="Cambria Math" panose="02040503050406030204" pitchFamily="18" charset="0"/>
                          </a:rPr>
                          <m:t>𝒆</m:t>
                        </m:r>
                      </m:e>
                      <m:sub>
                        <m:r>
                          <a:rPr lang="en-US" b="1" i="1" u="sng">
                            <a:latin typeface="Cambria Math" panose="02040503050406030204" pitchFamily="18" charset="0"/>
                          </a:rPr>
                          <m:t>𝒊𝒋</m:t>
                        </m:r>
                      </m:sub>
                    </m:sSub>
                  </m:oMath>
                </a14:m>
                <a:endParaRPr lang="en-US" b="1" u="sng" dirty="0"/>
              </a:p>
            </p:txBody>
          </p:sp>
        </mc:Choice>
        <mc:Fallback xmlns="">
          <p:sp>
            <p:nvSpPr>
              <p:cNvPr id="3" name="Content Placeholder 2">
                <a:extLst>
                  <a:ext uri="{FF2B5EF4-FFF2-40B4-BE49-F238E27FC236}">
                    <a16:creationId xmlns:a16="http://schemas.microsoft.com/office/drawing/2014/main" id="{E46B0709-ADC7-53D6-82DE-736210A5D04A}"/>
                  </a:ext>
                </a:extLst>
              </p:cNvPr>
              <p:cNvSpPr>
                <a:spLocks noGrp="1" noRot="1" noChangeAspect="1" noMove="1" noResize="1" noEditPoints="1" noAdjustHandles="1" noChangeArrowheads="1" noChangeShapeType="1" noTextEdit="1"/>
              </p:cNvSpPr>
              <p:nvPr>
                <p:ph idx="1"/>
              </p:nvPr>
            </p:nvSpPr>
            <p:spPr>
              <a:xfrm>
                <a:off x="838200" y="1825625"/>
                <a:ext cx="5349950" cy="4667250"/>
              </a:xfrm>
              <a:blipFill>
                <a:blip r:embed="rId3"/>
                <a:stretch>
                  <a:fillRect l="-2052" r="-376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A319275-6F7B-9020-37C3-7102BE42C5AB}"/>
              </a:ext>
            </a:extLst>
          </p:cNvPr>
          <p:cNvSpPr>
            <a:spLocks noGrp="1"/>
          </p:cNvSpPr>
          <p:nvPr>
            <p:ph type="dt" sz="half" idx="10"/>
          </p:nvPr>
        </p:nvSpPr>
        <p:spPr/>
        <p:txBody>
          <a:bodyPr/>
          <a:lstStyle/>
          <a:p>
            <a:fld id="{303A69BB-EFEE-4E7B-9C6B-4E3884836F81}" type="datetime1">
              <a:rPr lang="en-US" smtClean="0"/>
              <a:t>2/8/2025</a:t>
            </a:fld>
            <a:endParaRPr lang="en-US"/>
          </a:p>
        </p:txBody>
      </p:sp>
      <p:sp>
        <p:nvSpPr>
          <p:cNvPr id="5" name="Slide Number Placeholder 4">
            <a:extLst>
              <a:ext uri="{FF2B5EF4-FFF2-40B4-BE49-F238E27FC236}">
                <a16:creationId xmlns:a16="http://schemas.microsoft.com/office/drawing/2014/main" id="{A660A2A0-01D2-FD6D-B9A6-8535C67AB024}"/>
              </a:ext>
            </a:extLst>
          </p:cNvPr>
          <p:cNvSpPr>
            <a:spLocks noGrp="1"/>
          </p:cNvSpPr>
          <p:nvPr>
            <p:ph type="sldNum" sz="quarter" idx="12"/>
          </p:nvPr>
        </p:nvSpPr>
        <p:spPr>
          <a:xfrm>
            <a:off x="8715692" y="6379500"/>
            <a:ext cx="2638108" cy="365125"/>
          </a:xfrm>
        </p:spPr>
        <p:txBody>
          <a:bodyPr/>
          <a:lstStyle/>
          <a:p>
            <a:fld id="{A1B5AB9F-B15C-43D9-954B-83BE00AF48AD}" type="slidenum">
              <a:rPr lang="en-US" smtClean="0"/>
              <a:t>28</a:t>
            </a:fld>
            <a:endParaRPr lang="en-US"/>
          </a:p>
        </p:txBody>
      </p:sp>
      <p:sp>
        <p:nvSpPr>
          <p:cNvPr id="14" name="TextBox 13">
            <a:extLst>
              <a:ext uri="{FF2B5EF4-FFF2-40B4-BE49-F238E27FC236}">
                <a16:creationId xmlns:a16="http://schemas.microsoft.com/office/drawing/2014/main" id="{130BF882-99C7-DEAE-1C00-F26FD4FB967B}"/>
              </a:ext>
            </a:extLst>
          </p:cNvPr>
          <p:cNvSpPr txBox="1"/>
          <p:nvPr/>
        </p:nvSpPr>
        <p:spPr>
          <a:xfrm>
            <a:off x="1318460" y="3932024"/>
            <a:ext cx="1720130" cy="369332"/>
          </a:xfrm>
          <a:prstGeom prst="rect">
            <a:avLst/>
          </a:prstGeom>
          <a:noFill/>
        </p:spPr>
        <p:txBody>
          <a:bodyPr wrap="square">
            <a:spAutoFit/>
          </a:bodyPr>
          <a:lstStyle/>
          <a:p>
            <a:pPr algn="ctr"/>
            <a:r>
              <a:rPr lang="en-US"/>
              <a:t>Stand effects</a:t>
            </a:r>
          </a:p>
        </p:txBody>
      </p:sp>
      <p:pic>
        <p:nvPicPr>
          <p:cNvPr id="9" name="Picture 8">
            <a:extLst>
              <a:ext uri="{FF2B5EF4-FFF2-40B4-BE49-F238E27FC236}">
                <a16:creationId xmlns:a16="http://schemas.microsoft.com/office/drawing/2014/main" id="{A9ECD92D-50BC-1157-D700-85A1B08F3E26}"/>
              </a:ext>
            </a:extLst>
          </p:cNvPr>
          <p:cNvPicPr>
            <a:picLocks noChangeAspect="1"/>
          </p:cNvPicPr>
          <p:nvPr/>
        </p:nvPicPr>
        <p:blipFill rotWithShape="1">
          <a:blip r:embed="rId4">
            <a:extLst>
              <a:ext uri="{28A0092B-C50C-407E-A947-70E740481C1C}">
                <a14:useLocalDpi xmlns:a14="http://schemas.microsoft.com/office/drawing/2010/main" val="0"/>
              </a:ext>
            </a:extLst>
          </a:blip>
          <a:srcRect t="6800" r="4600" b="4351"/>
          <a:stretch/>
        </p:blipFill>
        <p:spPr>
          <a:xfrm>
            <a:off x="7167855" y="130903"/>
            <a:ext cx="4875285" cy="29148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8C734225-CBB6-D78D-15D5-AF0F889691DB}"/>
              </a:ext>
            </a:extLst>
          </p:cNvPr>
          <p:cNvCxnSpPr>
            <a:cxnSpLocks/>
          </p:cNvCxnSpPr>
          <p:nvPr/>
        </p:nvCxnSpPr>
        <p:spPr>
          <a:xfrm flipV="1">
            <a:off x="9640190" y="631133"/>
            <a:ext cx="1378868" cy="57229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8AB8C8C1-AD25-78FD-69DF-4F5E5B8BF919}"/>
              </a:ext>
            </a:extLst>
          </p:cNvPr>
          <p:cNvSpPr/>
          <p:nvPr/>
        </p:nvSpPr>
        <p:spPr>
          <a:xfrm>
            <a:off x="11105641" y="620500"/>
            <a:ext cx="136392" cy="28614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EECCFB-B9B7-6BDD-ECBC-85018BDFE54C}"/>
                  </a:ext>
                </a:extLst>
              </p:cNvPr>
              <p:cNvSpPr txBox="1"/>
              <p:nvPr/>
            </p:nvSpPr>
            <p:spPr>
              <a:xfrm>
                <a:off x="11152152" y="413083"/>
                <a:ext cx="5859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s-ES" sz="2000" i="1">
                              <a:solidFill>
                                <a:srgbClr val="FF0000"/>
                              </a:solidFill>
                              <a:latin typeface="Cambria Math" panose="02040503050406030204" pitchFamily="18" charset="0"/>
                            </a:rPr>
                            <m:t>𝑣</m:t>
                          </m:r>
                        </m:e>
                        <m:sub>
                          <m:r>
                            <a:rPr lang="es-ES" sz="2000" b="0" i="1" smtClean="0">
                              <a:solidFill>
                                <a:srgbClr val="FF0000"/>
                              </a:solidFill>
                              <a:latin typeface="Cambria Math" panose="02040503050406030204" pitchFamily="18" charset="0"/>
                            </a:rPr>
                            <m:t>𝑟𝑒𝑑</m:t>
                          </m:r>
                        </m:sub>
                      </m:sSub>
                    </m:oMath>
                  </m:oMathPara>
                </a14:m>
                <a:endParaRPr lang="en-US" sz="2000"/>
              </a:p>
            </p:txBody>
          </p:sp>
        </mc:Choice>
        <mc:Fallback xmlns="">
          <p:sp>
            <p:nvSpPr>
              <p:cNvPr id="12" name="TextBox 11">
                <a:extLst>
                  <a:ext uri="{FF2B5EF4-FFF2-40B4-BE49-F238E27FC236}">
                    <a16:creationId xmlns:a16="http://schemas.microsoft.com/office/drawing/2014/main" id="{67EECCFB-B9B7-6BDD-ECBC-85018BDFE54C}"/>
                  </a:ext>
                </a:extLst>
              </p:cNvPr>
              <p:cNvSpPr txBox="1">
                <a:spLocks noRot="1" noChangeAspect="1" noMove="1" noResize="1" noEditPoints="1" noAdjustHandles="1" noChangeArrowheads="1" noChangeShapeType="1" noTextEdit="1"/>
              </p:cNvSpPr>
              <p:nvPr/>
            </p:nvSpPr>
            <p:spPr>
              <a:xfrm>
                <a:off x="11152152" y="413083"/>
                <a:ext cx="585952" cy="400110"/>
              </a:xfrm>
              <a:prstGeom prst="rect">
                <a:avLst/>
              </a:prstGeom>
              <a:blipFill>
                <a:blip r:embed="rId5"/>
                <a:stretch>
                  <a:fillRect r="-4124" b="-1538"/>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D4BC62C6-7FD2-118E-763F-D461AB07153A}"/>
              </a:ext>
            </a:extLst>
          </p:cNvPr>
          <p:cNvCxnSpPr>
            <a:cxnSpLocks/>
          </p:cNvCxnSpPr>
          <p:nvPr/>
        </p:nvCxnSpPr>
        <p:spPr>
          <a:xfrm flipV="1">
            <a:off x="8125049" y="1706263"/>
            <a:ext cx="1378868" cy="572294"/>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A788EF2-B058-9576-5562-DEF8206E90AD}"/>
              </a:ext>
            </a:extLst>
          </p:cNvPr>
          <p:cNvCxnSpPr>
            <a:cxnSpLocks/>
          </p:cNvCxnSpPr>
          <p:nvPr/>
        </p:nvCxnSpPr>
        <p:spPr>
          <a:xfrm flipV="1">
            <a:off x="9085524" y="1384402"/>
            <a:ext cx="1378868" cy="572294"/>
          </a:xfrm>
          <a:prstGeom prst="line">
            <a:avLst/>
          </a:prstGeom>
          <a:ln>
            <a:solidFill>
              <a:srgbClr val="4121F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4F692C-7CF6-E71C-DBA4-E225CF48C043}"/>
              </a:ext>
            </a:extLst>
          </p:cNvPr>
          <p:cNvCxnSpPr>
            <a:cxnSpLocks/>
          </p:cNvCxnSpPr>
          <p:nvPr/>
        </p:nvCxnSpPr>
        <p:spPr>
          <a:xfrm flipV="1">
            <a:off x="8905794" y="1020649"/>
            <a:ext cx="1378868" cy="572294"/>
          </a:xfrm>
          <a:prstGeom prst="line">
            <a:avLst/>
          </a:prstGeom>
          <a:ln>
            <a:solidFill>
              <a:srgbClr val="21FF46"/>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BC6CC35-8160-6EB1-AF1C-02F0FF24D226}"/>
                  </a:ext>
                </a:extLst>
              </p:cNvPr>
              <p:cNvSpPr txBox="1"/>
              <p:nvPr/>
            </p:nvSpPr>
            <p:spPr>
              <a:xfrm>
                <a:off x="10528578" y="1036201"/>
                <a:ext cx="585952"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4121FF"/>
                              </a:solidFill>
                              <a:latin typeface="Cambria Math" panose="02040503050406030204" pitchFamily="18" charset="0"/>
                            </a:rPr>
                          </m:ctrlPr>
                        </m:sSubPr>
                        <m:e>
                          <m:r>
                            <a:rPr lang="es-ES" sz="2000" i="1">
                              <a:solidFill>
                                <a:srgbClr val="4121FF"/>
                              </a:solidFill>
                              <a:latin typeface="Cambria Math" panose="02040503050406030204" pitchFamily="18" charset="0"/>
                            </a:rPr>
                            <m:t>𝑣</m:t>
                          </m:r>
                        </m:e>
                        <m:sub>
                          <m:r>
                            <a:rPr lang="es-ES" sz="2000" b="0" i="1" smtClean="0">
                              <a:solidFill>
                                <a:srgbClr val="4121FF"/>
                              </a:solidFill>
                              <a:latin typeface="Cambria Math" panose="02040503050406030204" pitchFamily="18" charset="0"/>
                            </a:rPr>
                            <m:t>𝑏𝑙𝑢𝑒</m:t>
                          </m:r>
                        </m:sub>
                      </m:sSub>
                    </m:oMath>
                  </m:oMathPara>
                </a14:m>
                <a:endParaRPr lang="en-US" sz="2000"/>
              </a:p>
            </p:txBody>
          </p:sp>
        </mc:Choice>
        <mc:Fallback xmlns="">
          <p:sp>
            <p:nvSpPr>
              <p:cNvPr id="24" name="TextBox 23">
                <a:extLst>
                  <a:ext uri="{FF2B5EF4-FFF2-40B4-BE49-F238E27FC236}">
                    <a16:creationId xmlns:a16="http://schemas.microsoft.com/office/drawing/2014/main" id="{4BC6CC35-8160-6EB1-AF1C-02F0FF24D226}"/>
                  </a:ext>
                </a:extLst>
              </p:cNvPr>
              <p:cNvSpPr txBox="1">
                <a:spLocks noRot="1" noChangeAspect="1" noMove="1" noResize="1" noEditPoints="1" noAdjustHandles="1" noChangeArrowheads="1" noChangeShapeType="1" noTextEdit="1"/>
              </p:cNvSpPr>
              <p:nvPr/>
            </p:nvSpPr>
            <p:spPr>
              <a:xfrm>
                <a:off x="10528578" y="1036201"/>
                <a:ext cx="585952" cy="400110"/>
              </a:xfrm>
              <a:prstGeom prst="rect">
                <a:avLst/>
              </a:prstGeom>
              <a:blipFill>
                <a:blip r:embed="rId6"/>
                <a:stretch>
                  <a:fillRect r="-18750"/>
                </a:stretch>
              </a:blipFill>
              <a:ln>
                <a:noFill/>
              </a:ln>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E9142085-AD1C-AD33-EE0E-4AEBB1479E1C}"/>
              </a:ext>
            </a:extLst>
          </p:cNvPr>
          <p:cNvSpPr/>
          <p:nvPr/>
        </p:nvSpPr>
        <p:spPr>
          <a:xfrm>
            <a:off x="10511046" y="1216063"/>
            <a:ext cx="119552" cy="168339"/>
          </a:xfrm>
          <a:prstGeom prst="rightBrace">
            <a:avLst/>
          </a:prstGeom>
          <a:ln w="28575">
            <a:solidFill>
              <a:srgbClr val="412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563D556C-865E-A504-10B3-F13A81BA4008}"/>
              </a:ext>
            </a:extLst>
          </p:cNvPr>
          <p:cNvSpPr/>
          <p:nvPr/>
        </p:nvSpPr>
        <p:spPr>
          <a:xfrm flipH="1">
            <a:off x="8806617" y="1576620"/>
            <a:ext cx="179732" cy="166820"/>
          </a:xfrm>
          <a:prstGeom prst="rightBrace">
            <a:avLst/>
          </a:prstGeom>
          <a:ln w="28575">
            <a:solidFill>
              <a:srgbClr val="21FF4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FF46"/>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6829B4-B13F-D836-5A0F-BD7A4A4CF913}"/>
                  </a:ext>
                </a:extLst>
              </p:cNvPr>
              <p:cNvSpPr txBox="1"/>
              <p:nvPr/>
            </p:nvSpPr>
            <p:spPr>
              <a:xfrm>
                <a:off x="7898944" y="1385639"/>
                <a:ext cx="585952"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21FF46"/>
                              </a:solidFill>
                              <a:latin typeface="Cambria Math" panose="02040503050406030204" pitchFamily="18" charset="0"/>
                            </a:rPr>
                          </m:ctrlPr>
                        </m:sSubPr>
                        <m:e>
                          <m:r>
                            <a:rPr lang="es-ES" sz="2000" i="1">
                              <a:solidFill>
                                <a:srgbClr val="21FF46"/>
                              </a:solidFill>
                              <a:latin typeface="Cambria Math" panose="02040503050406030204" pitchFamily="18" charset="0"/>
                            </a:rPr>
                            <m:t>𝑣</m:t>
                          </m:r>
                        </m:e>
                        <m:sub>
                          <m:r>
                            <a:rPr lang="es-ES" sz="2000" b="0" i="1" smtClean="0">
                              <a:solidFill>
                                <a:srgbClr val="21FF46"/>
                              </a:solidFill>
                              <a:latin typeface="Cambria Math" panose="02040503050406030204" pitchFamily="18" charset="0"/>
                            </a:rPr>
                            <m:t>𝑔𝑟𝑒𝑒𝑛</m:t>
                          </m:r>
                        </m:sub>
                      </m:sSub>
                    </m:oMath>
                  </m:oMathPara>
                </a14:m>
                <a:endParaRPr lang="en-US" sz="2000"/>
              </a:p>
            </p:txBody>
          </p:sp>
        </mc:Choice>
        <mc:Fallback xmlns="">
          <p:sp>
            <p:nvSpPr>
              <p:cNvPr id="29" name="TextBox 28">
                <a:extLst>
                  <a:ext uri="{FF2B5EF4-FFF2-40B4-BE49-F238E27FC236}">
                    <a16:creationId xmlns:a16="http://schemas.microsoft.com/office/drawing/2014/main" id="{BD6829B4-B13F-D836-5A0F-BD7A4A4CF913}"/>
                  </a:ext>
                </a:extLst>
              </p:cNvPr>
              <p:cNvSpPr txBox="1">
                <a:spLocks noRot="1" noChangeAspect="1" noMove="1" noResize="1" noEditPoints="1" noAdjustHandles="1" noChangeArrowheads="1" noChangeShapeType="1" noTextEdit="1"/>
              </p:cNvSpPr>
              <p:nvPr/>
            </p:nvSpPr>
            <p:spPr>
              <a:xfrm>
                <a:off x="7898944" y="1385639"/>
                <a:ext cx="585952" cy="423770"/>
              </a:xfrm>
              <a:prstGeom prst="rect">
                <a:avLst/>
              </a:prstGeom>
              <a:blipFill>
                <a:blip r:embed="rId7"/>
                <a:stretch>
                  <a:fillRect r="-39583"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E06A34A-47C9-68E8-3A97-EFF082766CD8}"/>
                  </a:ext>
                </a:extLst>
              </p:cNvPr>
              <p:cNvSpPr txBox="1"/>
              <p:nvPr/>
            </p:nvSpPr>
            <p:spPr>
              <a:xfrm>
                <a:off x="8056572" y="2070802"/>
                <a:ext cx="585952" cy="42505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rPr>
                          </m:ctrlPr>
                        </m:sSubPr>
                        <m:e>
                          <m:r>
                            <a:rPr lang="es-ES" sz="2000" i="1">
                              <a:solidFill>
                                <a:srgbClr val="7030A0"/>
                              </a:solidFill>
                              <a:latin typeface="Cambria Math" panose="02040503050406030204" pitchFamily="18" charset="0"/>
                            </a:rPr>
                            <m:t>𝑣</m:t>
                          </m:r>
                        </m:e>
                        <m:sub>
                          <m:r>
                            <a:rPr lang="es-ES" sz="2000" b="0" i="1" smtClean="0">
                              <a:solidFill>
                                <a:srgbClr val="7030A0"/>
                              </a:solidFill>
                              <a:latin typeface="Cambria Math" panose="02040503050406030204" pitchFamily="18" charset="0"/>
                            </a:rPr>
                            <m:t>𝑝𝑢𝑟𝑝𝑙𝑒</m:t>
                          </m:r>
                        </m:sub>
                      </m:sSub>
                    </m:oMath>
                  </m:oMathPara>
                </a14:m>
                <a:endParaRPr lang="en-US" sz="2000"/>
              </a:p>
            </p:txBody>
          </p:sp>
        </mc:Choice>
        <mc:Fallback xmlns="">
          <p:sp>
            <p:nvSpPr>
              <p:cNvPr id="32" name="TextBox 31">
                <a:extLst>
                  <a:ext uri="{FF2B5EF4-FFF2-40B4-BE49-F238E27FC236}">
                    <a16:creationId xmlns:a16="http://schemas.microsoft.com/office/drawing/2014/main" id="{AE06A34A-47C9-68E8-3A97-EFF082766CD8}"/>
                  </a:ext>
                </a:extLst>
              </p:cNvPr>
              <p:cNvSpPr txBox="1">
                <a:spLocks noRot="1" noChangeAspect="1" noMove="1" noResize="1" noEditPoints="1" noAdjustHandles="1" noChangeArrowheads="1" noChangeShapeType="1" noTextEdit="1"/>
              </p:cNvSpPr>
              <p:nvPr/>
            </p:nvSpPr>
            <p:spPr>
              <a:xfrm>
                <a:off x="8056572" y="2070802"/>
                <a:ext cx="585952" cy="425053"/>
              </a:xfrm>
              <a:prstGeom prst="rect">
                <a:avLst/>
              </a:prstGeom>
              <a:blipFill>
                <a:blip r:embed="rId8"/>
                <a:stretch>
                  <a:fillRect r="-60417" b="-10145"/>
                </a:stretch>
              </a:blipFill>
              <a:ln>
                <a:noFill/>
              </a:ln>
            </p:spPr>
            <p:txBody>
              <a:bodyPr/>
              <a:lstStyle/>
              <a:p>
                <a:r>
                  <a:rPr lang="en-US">
                    <a:noFill/>
                  </a:rPr>
                  <a:t> </a:t>
                </a:r>
              </a:p>
            </p:txBody>
          </p:sp>
        </mc:Fallback>
      </mc:AlternateContent>
      <p:sp>
        <p:nvSpPr>
          <p:cNvPr id="33" name="Right Brace 32">
            <a:extLst>
              <a:ext uri="{FF2B5EF4-FFF2-40B4-BE49-F238E27FC236}">
                <a16:creationId xmlns:a16="http://schemas.microsoft.com/office/drawing/2014/main" id="{723A3821-87C1-DB68-7288-32E8158249E3}"/>
              </a:ext>
            </a:extLst>
          </p:cNvPr>
          <p:cNvSpPr/>
          <p:nvPr/>
        </p:nvSpPr>
        <p:spPr>
          <a:xfrm flipH="1">
            <a:off x="8014215" y="2105920"/>
            <a:ext cx="126506" cy="1726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B470EC9C-206E-5BEC-2BC7-EF767CE39D7C}"/>
              </a:ext>
            </a:extLst>
          </p:cNvPr>
          <p:cNvSpPr txBox="1"/>
          <p:nvPr/>
        </p:nvSpPr>
        <p:spPr>
          <a:xfrm>
            <a:off x="5378880" y="1782754"/>
            <a:ext cx="2440259" cy="646331"/>
          </a:xfrm>
          <a:prstGeom prst="rect">
            <a:avLst/>
          </a:prstGeom>
          <a:noFill/>
        </p:spPr>
        <p:txBody>
          <a:bodyPr wrap="square">
            <a:spAutoFit/>
          </a:bodyPr>
          <a:lstStyle/>
          <a:p>
            <a:pPr algn="ctr"/>
            <a:r>
              <a:rPr lang="en-US"/>
              <a:t>Fixed effects</a:t>
            </a:r>
          </a:p>
          <a:p>
            <a:pPr algn="ctr"/>
            <a:r>
              <a:rPr lang="en-US"/>
              <a:t>(indirect) </a:t>
            </a:r>
          </a:p>
        </p:txBody>
      </p:sp>
      <p:sp>
        <p:nvSpPr>
          <p:cNvPr id="35" name="Freeform: Shape 34">
            <a:extLst>
              <a:ext uri="{FF2B5EF4-FFF2-40B4-BE49-F238E27FC236}">
                <a16:creationId xmlns:a16="http://schemas.microsoft.com/office/drawing/2014/main" id="{8BC6045F-BB6D-519D-7A1F-0A86BEC680C7}"/>
              </a:ext>
            </a:extLst>
          </p:cNvPr>
          <p:cNvSpPr/>
          <p:nvPr/>
        </p:nvSpPr>
        <p:spPr>
          <a:xfrm>
            <a:off x="7208874" y="1732168"/>
            <a:ext cx="1158949" cy="288018"/>
          </a:xfrm>
          <a:custGeom>
            <a:avLst/>
            <a:gdLst>
              <a:gd name="connsiteX0" fmla="*/ 0 w 1158949"/>
              <a:gd name="connsiteY0" fmla="*/ 213590 h 288018"/>
              <a:gd name="connsiteX1" fmla="*/ 308345 w 1158949"/>
              <a:gd name="connsiteY1" fmla="*/ 939 h 288018"/>
              <a:gd name="connsiteX2" fmla="*/ 1158949 w 1158949"/>
              <a:gd name="connsiteY2" fmla="*/ 288018 h 288018"/>
            </a:gdLst>
            <a:ahLst/>
            <a:cxnLst>
              <a:cxn ang="0">
                <a:pos x="connsiteX0" y="connsiteY0"/>
              </a:cxn>
              <a:cxn ang="0">
                <a:pos x="connsiteX1" y="connsiteY1"/>
              </a:cxn>
              <a:cxn ang="0">
                <a:pos x="connsiteX2" y="connsiteY2"/>
              </a:cxn>
            </a:cxnLst>
            <a:rect l="l" t="t" r="r" b="b"/>
            <a:pathLst>
              <a:path w="1158949" h="288018">
                <a:moveTo>
                  <a:pt x="0" y="213590"/>
                </a:moveTo>
                <a:cubicBezTo>
                  <a:pt x="57593" y="101062"/>
                  <a:pt x="115187" y="-11466"/>
                  <a:pt x="308345" y="939"/>
                </a:cubicBezTo>
                <a:cubicBezTo>
                  <a:pt x="501503" y="13344"/>
                  <a:pt x="830226" y="150681"/>
                  <a:pt x="1158949" y="28801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BA1E7DAB-13EF-E2BE-AE41-F6FA29839AC3}"/>
              </a:ext>
            </a:extLst>
          </p:cNvPr>
          <p:cNvPicPr>
            <a:picLocks noChangeAspect="1"/>
          </p:cNvPicPr>
          <p:nvPr/>
        </p:nvPicPr>
        <p:blipFill rotWithShape="1">
          <a:blip r:embed="rId9"/>
          <a:srcRect r="51750" b="1567"/>
          <a:stretch/>
        </p:blipFill>
        <p:spPr>
          <a:xfrm>
            <a:off x="9729480" y="4450114"/>
            <a:ext cx="2313661" cy="2369623"/>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38" name="Flowchart: Connector 37">
            <a:extLst>
              <a:ext uri="{FF2B5EF4-FFF2-40B4-BE49-F238E27FC236}">
                <a16:creationId xmlns:a16="http://schemas.microsoft.com/office/drawing/2014/main" id="{FFB3E925-FC20-55F9-F0DC-A5AB62C341B1}"/>
              </a:ext>
            </a:extLst>
          </p:cNvPr>
          <p:cNvSpPr/>
          <p:nvPr/>
        </p:nvSpPr>
        <p:spPr>
          <a:xfrm>
            <a:off x="10626051" y="6334388"/>
            <a:ext cx="106929" cy="104663"/>
          </a:xfrm>
          <a:prstGeom prst="flowChartConnector">
            <a:avLst/>
          </a:prstGeom>
          <a:solidFill>
            <a:srgbClr val="412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A2BCCF04-D187-770E-0783-C53089A978BD}"/>
              </a:ext>
            </a:extLst>
          </p:cNvPr>
          <p:cNvSpPr/>
          <p:nvPr/>
        </p:nvSpPr>
        <p:spPr>
          <a:xfrm>
            <a:off x="10824887" y="6334388"/>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CF15B05-A772-DAB5-8ACE-CEC1C7791DD6}"/>
              </a:ext>
            </a:extLst>
          </p:cNvPr>
          <p:cNvSpPr/>
          <p:nvPr/>
        </p:nvSpPr>
        <p:spPr>
          <a:xfrm>
            <a:off x="11636798" y="6334388"/>
            <a:ext cx="106929" cy="104663"/>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41A7A202-2858-311E-0F8B-98A116E1CA9B}"/>
              </a:ext>
            </a:extLst>
          </p:cNvPr>
          <p:cNvSpPr/>
          <p:nvPr/>
        </p:nvSpPr>
        <p:spPr>
          <a:xfrm>
            <a:off x="11320627" y="6334388"/>
            <a:ext cx="106929" cy="104663"/>
          </a:xfrm>
          <a:prstGeom prst="flowChartConnector">
            <a:avLst/>
          </a:prstGeom>
          <a:solidFill>
            <a:srgbClr val="21FF46"/>
          </a:solidFill>
          <a:ln>
            <a:solidFill>
              <a:srgbClr val="21F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7F715B8-1BD6-BB78-283E-89B2933792B5}"/>
              </a:ext>
            </a:extLst>
          </p:cNvPr>
          <p:cNvSpPr/>
          <p:nvPr/>
        </p:nvSpPr>
        <p:spPr>
          <a:xfrm rot="20391697">
            <a:off x="7939473" y="1731781"/>
            <a:ext cx="2005741" cy="54516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71DA89B-3D2A-E564-D249-ACAAA3B7C694}"/>
              </a:ext>
            </a:extLst>
          </p:cNvPr>
          <p:cNvSpPr/>
          <p:nvPr/>
        </p:nvSpPr>
        <p:spPr>
          <a:xfrm rot="20391697">
            <a:off x="6067239" y="3352441"/>
            <a:ext cx="3152845" cy="82127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C0A41CD-B7EF-3952-CDBE-76D4968CAB7B}"/>
              </a:ext>
            </a:extLst>
          </p:cNvPr>
          <p:cNvCxnSpPr>
            <a:cxnSpLocks/>
          </p:cNvCxnSpPr>
          <p:nvPr/>
        </p:nvCxnSpPr>
        <p:spPr>
          <a:xfrm flipV="1">
            <a:off x="6593124" y="3301093"/>
            <a:ext cx="2198164" cy="920204"/>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1" name="Flowchart: Connector 50">
            <a:extLst>
              <a:ext uri="{FF2B5EF4-FFF2-40B4-BE49-F238E27FC236}">
                <a16:creationId xmlns:a16="http://schemas.microsoft.com/office/drawing/2014/main" id="{D67A4819-B493-1FAC-DAC2-6EFF9A18FEB6}"/>
              </a:ext>
            </a:extLst>
          </p:cNvPr>
          <p:cNvSpPr/>
          <p:nvPr/>
        </p:nvSpPr>
        <p:spPr>
          <a:xfrm>
            <a:off x="6906989" y="3856151"/>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564FB8CF-505E-25BF-66D3-DB7D6BEC4871}"/>
              </a:ext>
            </a:extLst>
          </p:cNvPr>
          <p:cNvSpPr/>
          <p:nvPr/>
        </p:nvSpPr>
        <p:spPr>
          <a:xfrm>
            <a:off x="7638742" y="3535046"/>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EFF5D11-DFFF-8661-1293-8059008BD0BF}"/>
              </a:ext>
            </a:extLst>
          </p:cNvPr>
          <p:cNvSpPr/>
          <p:nvPr/>
        </p:nvSpPr>
        <p:spPr>
          <a:xfrm>
            <a:off x="7414415" y="3897448"/>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6E6F8F9-2E1C-FF11-2205-D94363CB9874}"/>
              </a:ext>
            </a:extLst>
          </p:cNvPr>
          <p:cNvSpPr/>
          <p:nvPr/>
        </p:nvSpPr>
        <p:spPr>
          <a:xfrm>
            <a:off x="8222257" y="3678823"/>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684991A0-7E0E-73F7-A1A7-30BD5E75815A}"/>
              </a:ext>
            </a:extLst>
          </p:cNvPr>
          <p:cNvSpPr/>
          <p:nvPr/>
        </p:nvSpPr>
        <p:spPr>
          <a:xfrm>
            <a:off x="8088305" y="3908482"/>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BEE0065D-112E-635A-B6F6-70B22CDD0650}"/>
              </a:ext>
            </a:extLst>
          </p:cNvPr>
          <p:cNvSpPr/>
          <p:nvPr/>
        </p:nvSpPr>
        <p:spPr>
          <a:xfrm>
            <a:off x="7740586"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A67DFBFF-8768-D8F5-271E-944AEE7B0EDD}"/>
              </a:ext>
            </a:extLst>
          </p:cNvPr>
          <p:cNvSpPr/>
          <p:nvPr/>
        </p:nvSpPr>
        <p:spPr>
          <a:xfrm>
            <a:off x="7591381"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6A261871-77A8-8A84-D3A6-CEBE8E20151D}"/>
              </a:ext>
            </a:extLst>
          </p:cNvPr>
          <p:cNvSpPr/>
          <p:nvPr/>
        </p:nvSpPr>
        <p:spPr>
          <a:xfrm>
            <a:off x="8409960"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7F489A2A-D536-AB7B-C7F0-0D58ADE5D7CF}"/>
              </a:ext>
            </a:extLst>
          </p:cNvPr>
          <p:cNvSpPr/>
          <p:nvPr/>
        </p:nvSpPr>
        <p:spPr>
          <a:xfrm>
            <a:off x="8274230"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FB53EAE-3D15-9FF3-F63D-FE55CCCD23D4}"/>
              </a:ext>
            </a:extLst>
          </p:cNvPr>
          <p:cNvSpPr/>
          <p:nvPr/>
        </p:nvSpPr>
        <p:spPr>
          <a:xfrm>
            <a:off x="7396172"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DFA7B973-B7E5-273E-DD9B-2F342161F485}"/>
              </a:ext>
            </a:extLst>
          </p:cNvPr>
          <p:cNvSpPr/>
          <p:nvPr/>
        </p:nvSpPr>
        <p:spPr>
          <a:xfrm>
            <a:off x="8020582"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91FC43DE-1572-BCE2-D604-10EAF2A1E428}"/>
              </a:ext>
            </a:extLst>
          </p:cNvPr>
          <p:cNvSpPr/>
          <p:nvPr/>
        </p:nvSpPr>
        <p:spPr>
          <a:xfrm>
            <a:off x="7871377"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DA1A5D60-B57D-343E-271A-CC5380E808B4}"/>
              </a:ext>
            </a:extLst>
          </p:cNvPr>
          <p:cNvSpPr/>
          <p:nvPr/>
        </p:nvSpPr>
        <p:spPr>
          <a:xfrm>
            <a:off x="8689956"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50AF2F99-98C7-5A02-10F1-1D20EF624073}"/>
              </a:ext>
            </a:extLst>
          </p:cNvPr>
          <p:cNvSpPr/>
          <p:nvPr/>
        </p:nvSpPr>
        <p:spPr>
          <a:xfrm>
            <a:off x="8554226"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AFD081FA-3707-97DF-045A-DDB21EFDA235}"/>
              </a:ext>
            </a:extLst>
          </p:cNvPr>
          <p:cNvSpPr/>
          <p:nvPr/>
        </p:nvSpPr>
        <p:spPr>
          <a:xfrm>
            <a:off x="8988990" y="1956696"/>
            <a:ext cx="651199" cy="1318287"/>
          </a:xfrm>
          <a:custGeom>
            <a:avLst/>
            <a:gdLst>
              <a:gd name="connsiteX0" fmla="*/ 622842 w 622842"/>
              <a:gd name="connsiteY0" fmla="*/ 0 h 1796902"/>
              <a:gd name="connsiteX1" fmla="*/ 27418 w 622842"/>
              <a:gd name="connsiteY1" fmla="*/ 1010093 h 1796902"/>
              <a:gd name="connsiteX2" fmla="*/ 155009 w 622842"/>
              <a:gd name="connsiteY2" fmla="*/ 1796902 h 1796902"/>
            </a:gdLst>
            <a:ahLst/>
            <a:cxnLst>
              <a:cxn ang="0">
                <a:pos x="connsiteX0" y="connsiteY0"/>
              </a:cxn>
              <a:cxn ang="0">
                <a:pos x="connsiteX1" y="connsiteY1"/>
              </a:cxn>
              <a:cxn ang="0">
                <a:pos x="connsiteX2" y="connsiteY2"/>
              </a:cxn>
            </a:cxnLst>
            <a:rect l="l" t="t" r="r" b="b"/>
            <a:pathLst>
              <a:path w="622842" h="1796902">
                <a:moveTo>
                  <a:pt x="622842" y="0"/>
                </a:moveTo>
                <a:cubicBezTo>
                  <a:pt x="364116" y="355304"/>
                  <a:pt x="105390" y="710609"/>
                  <a:pt x="27418" y="1010093"/>
                </a:cubicBezTo>
                <a:cubicBezTo>
                  <a:pt x="-50554" y="1309577"/>
                  <a:pt x="52227" y="1553239"/>
                  <a:pt x="155009" y="1796902"/>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E7DF7B80-F9DF-5014-6A1D-875536E3DD4E}"/>
              </a:ext>
            </a:extLst>
          </p:cNvPr>
          <p:cNvSpPr/>
          <p:nvPr/>
        </p:nvSpPr>
        <p:spPr>
          <a:xfrm>
            <a:off x="7941513"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E4F228EC-692F-CED2-F073-0166443256AD}"/>
              </a:ext>
            </a:extLst>
          </p:cNvPr>
          <p:cNvSpPr/>
          <p:nvPr/>
        </p:nvSpPr>
        <p:spPr>
          <a:xfrm>
            <a:off x="7687121"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3D618311-3936-C137-1E77-B3A543533981}"/>
              </a:ext>
            </a:extLst>
          </p:cNvPr>
          <p:cNvSpPr/>
          <p:nvPr/>
        </p:nvSpPr>
        <p:spPr>
          <a:xfrm>
            <a:off x="8343087"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5FBFD95E-A31C-F964-CE55-7D7D20E06AF4}"/>
              </a:ext>
            </a:extLst>
          </p:cNvPr>
          <p:cNvSpPr/>
          <p:nvPr/>
        </p:nvSpPr>
        <p:spPr>
          <a:xfrm>
            <a:off x="8477825" y="6405135"/>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E5FFE439-CD8E-9528-D586-AC734EC117AB}"/>
              </a:ext>
            </a:extLst>
          </p:cNvPr>
          <p:cNvSpPr/>
          <p:nvPr/>
        </p:nvSpPr>
        <p:spPr>
          <a:xfrm>
            <a:off x="7491912" y="6405135"/>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DFF41D2D-70E2-EC38-7F47-1A4A662F1FBB}"/>
              </a:ext>
            </a:extLst>
          </p:cNvPr>
          <p:cNvSpPr/>
          <p:nvPr/>
        </p:nvSpPr>
        <p:spPr>
          <a:xfrm>
            <a:off x="8190740"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CAF57606-4CC9-5152-72D8-4118C9C6D46D}"/>
              </a:ext>
            </a:extLst>
          </p:cNvPr>
          <p:cNvSpPr/>
          <p:nvPr/>
        </p:nvSpPr>
        <p:spPr>
          <a:xfrm>
            <a:off x="8104483" y="6405135"/>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FCFE9D16-0F0E-76E2-F041-F0BF588DD74D}"/>
              </a:ext>
            </a:extLst>
          </p:cNvPr>
          <p:cNvSpPr/>
          <p:nvPr/>
        </p:nvSpPr>
        <p:spPr>
          <a:xfrm>
            <a:off x="7270202" y="2400300"/>
            <a:ext cx="851209" cy="1059383"/>
          </a:xfrm>
          <a:custGeom>
            <a:avLst/>
            <a:gdLst>
              <a:gd name="connsiteX0" fmla="*/ 1074420 w 1171972"/>
              <a:gd name="connsiteY0" fmla="*/ 0 h 1394460"/>
              <a:gd name="connsiteX1" fmla="*/ 1066800 w 1171972"/>
              <a:gd name="connsiteY1" fmla="*/ 708660 h 1394460"/>
              <a:gd name="connsiteX2" fmla="*/ 0 w 1171972"/>
              <a:gd name="connsiteY2" fmla="*/ 1394460 h 1394460"/>
            </a:gdLst>
            <a:ahLst/>
            <a:cxnLst>
              <a:cxn ang="0">
                <a:pos x="connsiteX0" y="connsiteY0"/>
              </a:cxn>
              <a:cxn ang="0">
                <a:pos x="connsiteX1" y="connsiteY1"/>
              </a:cxn>
              <a:cxn ang="0">
                <a:pos x="connsiteX2" y="connsiteY2"/>
              </a:cxn>
            </a:cxnLst>
            <a:rect l="l" t="t" r="r" b="b"/>
            <a:pathLst>
              <a:path w="1171972" h="1394460">
                <a:moveTo>
                  <a:pt x="1074420" y="0"/>
                </a:moveTo>
                <a:cubicBezTo>
                  <a:pt x="1160145" y="238125"/>
                  <a:pt x="1245870" y="476250"/>
                  <a:pt x="1066800" y="708660"/>
                </a:cubicBezTo>
                <a:cubicBezTo>
                  <a:pt x="887730" y="941070"/>
                  <a:pt x="443865" y="1167765"/>
                  <a:pt x="0" y="1394460"/>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55AB8AE0-59CE-17F9-564E-3E94AB10D347}"/>
                  </a:ext>
                </a:extLst>
              </p:cNvPr>
              <p:cNvSpPr txBox="1"/>
              <p:nvPr/>
            </p:nvSpPr>
            <p:spPr>
              <a:xfrm>
                <a:off x="7548655" y="3635615"/>
                <a:ext cx="585952" cy="42479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𝑖𝑗</m:t>
                          </m:r>
                        </m:sub>
                      </m:sSub>
                    </m:oMath>
                  </m:oMathPara>
                </a14:m>
                <a:endParaRPr lang="en-US" sz="2000"/>
              </a:p>
            </p:txBody>
          </p:sp>
        </mc:Choice>
        <mc:Fallback xmlns="">
          <p:sp>
            <p:nvSpPr>
              <p:cNvPr id="82" name="TextBox 81">
                <a:extLst>
                  <a:ext uri="{FF2B5EF4-FFF2-40B4-BE49-F238E27FC236}">
                    <a16:creationId xmlns:a16="http://schemas.microsoft.com/office/drawing/2014/main" id="{55AB8AE0-59CE-17F9-564E-3E94AB10D347}"/>
                  </a:ext>
                </a:extLst>
              </p:cNvPr>
              <p:cNvSpPr txBox="1">
                <a:spLocks noRot="1" noChangeAspect="1" noMove="1" noResize="1" noEditPoints="1" noAdjustHandles="1" noChangeArrowheads="1" noChangeShapeType="1" noTextEdit="1"/>
              </p:cNvSpPr>
              <p:nvPr/>
            </p:nvSpPr>
            <p:spPr>
              <a:xfrm>
                <a:off x="7548655" y="3635615"/>
                <a:ext cx="585952" cy="424796"/>
              </a:xfrm>
              <a:prstGeom prst="rect">
                <a:avLst/>
              </a:prstGeom>
              <a:blipFill>
                <a:blip r:embed="rId10"/>
                <a:stretch>
                  <a:fillRect b="-10000"/>
                </a:stretch>
              </a:blipFill>
              <a:ln>
                <a:noFill/>
              </a:ln>
            </p:spPr>
            <p:txBody>
              <a:bodyPr/>
              <a:lstStyle/>
              <a:p>
                <a:r>
                  <a:rPr lang="en-US">
                    <a:noFill/>
                  </a:rPr>
                  <a:t> </a:t>
                </a:r>
              </a:p>
            </p:txBody>
          </p:sp>
        </mc:Fallback>
      </mc:AlternateContent>
      <p:sp>
        <p:nvSpPr>
          <p:cNvPr id="83" name="Right Brace 82">
            <a:extLst>
              <a:ext uri="{FF2B5EF4-FFF2-40B4-BE49-F238E27FC236}">
                <a16:creationId xmlns:a16="http://schemas.microsoft.com/office/drawing/2014/main" id="{5B963FBB-345C-2D82-8586-03D373ACB7BC}"/>
              </a:ext>
            </a:extLst>
          </p:cNvPr>
          <p:cNvSpPr/>
          <p:nvPr/>
        </p:nvSpPr>
        <p:spPr>
          <a:xfrm flipH="1">
            <a:off x="7932314" y="3620569"/>
            <a:ext cx="172079" cy="3778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
        <p:nvSpPr>
          <p:cNvPr id="18" name="Title 1">
            <a:extLst>
              <a:ext uri="{FF2B5EF4-FFF2-40B4-BE49-F238E27FC236}">
                <a16:creationId xmlns:a16="http://schemas.microsoft.com/office/drawing/2014/main" id="{F71E0BF0-5664-0A1D-13F3-BD590BC20FEC}"/>
              </a:ext>
            </a:extLst>
          </p:cNvPr>
          <p:cNvSpPr>
            <a:spLocks noGrp="1"/>
          </p:cNvSpPr>
          <p:nvPr>
            <p:ph type="title"/>
          </p:nvPr>
        </p:nvSpPr>
        <p:spPr>
          <a:xfrm>
            <a:off x="152400" y="0"/>
            <a:ext cx="11713680" cy="1325563"/>
          </a:xfrm>
        </p:spPr>
        <p:txBody>
          <a:bodyPr/>
          <a:lstStyle/>
          <a:p>
            <a:r>
              <a:rPr lang="en-US" b="1" dirty="0"/>
              <a:t>Part 2. SAE,  unit-level model</a:t>
            </a:r>
          </a:p>
        </p:txBody>
      </p:sp>
    </p:spTree>
    <p:extLst>
      <p:ext uri="{BB962C8B-B14F-4D97-AF65-F5344CB8AC3E}">
        <p14:creationId xmlns:p14="http://schemas.microsoft.com/office/powerpoint/2010/main" val="634237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1574-4E77-A7F8-DF5C-5F249ACCAB6B}"/>
              </a:ext>
            </a:extLst>
          </p:cNvPr>
          <p:cNvSpPr>
            <a:spLocks noGrp="1"/>
          </p:cNvSpPr>
          <p:nvPr>
            <p:ph idx="1"/>
          </p:nvPr>
        </p:nvSpPr>
        <p:spPr>
          <a:xfrm>
            <a:off x="20800" y="1833715"/>
            <a:ext cx="4756237" cy="3190569"/>
          </a:xfrm>
        </p:spPr>
        <p:txBody>
          <a:bodyPr>
            <a:normAutofit/>
          </a:bodyPr>
          <a:lstStyle/>
          <a:p>
            <a:pPr marL="457200" lvl="1" indent="0">
              <a:buNone/>
            </a:pPr>
            <a:r>
              <a:rPr lang="en-US" dirty="0"/>
              <a:t>Small when the between-area variability is small (we favor </a:t>
            </a:r>
            <a:r>
              <a:rPr lang="en-US" i="1" dirty="0"/>
              <a:t>global</a:t>
            </a:r>
            <a:r>
              <a:rPr lang="en-US" dirty="0"/>
              <a:t> information, indirect component)</a:t>
            </a:r>
          </a:p>
          <a:p>
            <a:pPr marL="457200" lvl="1" indent="0">
              <a:buNone/>
            </a:pPr>
            <a:endParaRPr lang="en-US" dirty="0"/>
          </a:p>
          <a:p>
            <a:pPr marL="457200" lvl="1" indent="0">
              <a:buNone/>
            </a:pPr>
            <a:r>
              <a:rPr lang="en-US" dirty="0"/>
              <a:t>Large when the between-area variability is large (we favor </a:t>
            </a:r>
            <a:r>
              <a:rPr lang="en-US" i="1" dirty="0"/>
              <a:t>local</a:t>
            </a:r>
            <a:r>
              <a:rPr lang="en-US" dirty="0"/>
              <a:t> information)</a:t>
            </a:r>
          </a:p>
        </p:txBody>
      </p:sp>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2/8/2025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29</a:t>
            </a:fld>
            <a:endParaRPr lang="en-US"/>
          </a:p>
        </p:txBody>
      </p:sp>
      <p:pic>
        <p:nvPicPr>
          <p:cNvPr id="6" name="Picture 5">
            <a:extLst>
              <a:ext uri="{FF2B5EF4-FFF2-40B4-BE49-F238E27FC236}">
                <a16:creationId xmlns:a16="http://schemas.microsoft.com/office/drawing/2014/main" id="{076E3E10-3990-1EA8-2A6A-8B34047FEA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08123" y="1463994"/>
            <a:ext cx="3592437" cy="35924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98EF123-D4F0-E5CA-445C-16C46DA1A8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17660" y="1442391"/>
            <a:ext cx="3592436" cy="35924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591F3441-2674-0E91-AB37-2BAE4CD1871A}"/>
              </a:ext>
            </a:extLst>
          </p:cNvPr>
          <p:cNvCxnSpPr>
            <a:cxnSpLocks/>
          </p:cNvCxnSpPr>
          <p:nvPr/>
        </p:nvCxnSpPr>
        <p:spPr>
          <a:xfrm>
            <a:off x="6626316" y="5778042"/>
            <a:ext cx="36692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7FDB993-F179-E8B0-D531-F9668A4ABE99}"/>
                  </a:ext>
                </a:extLst>
              </p:cNvPr>
              <p:cNvSpPr txBox="1"/>
              <p:nvPr/>
            </p:nvSpPr>
            <p:spPr>
              <a:xfrm>
                <a:off x="5045797" y="5335919"/>
                <a:ext cx="1812538" cy="9091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𝑣</m:t>
                              </m:r>
                            </m:sub>
                            <m:sup>
                              <m:r>
                                <a:rPr lang="en-US" sz="2400" i="1">
                                  <a:latin typeface="Cambria Math" panose="02040503050406030204" pitchFamily="18" charset="0"/>
                                </a:rPr>
                                <m:t>2</m:t>
                              </m:r>
                            </m:sup>
                          </m:sSubSup>
                        </m:num>
                        <m:den>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𝑒</m:t>
                              </m:r>
                            </m:sub>
                            <m:sup>
                              <m:r>
                                <a:rPr lang="en-US" sz="2400" i="1">
                                  <a:latin typeface="Cambria Math" panose="02040503050406030204" pitchFamily="18" charset="0"/>
                                </a:rPr>
                                <m:t>2</m:t>
                              </m:r>
                            </m:sup>
                          </m:sSubSup>
                        </m:den>
                      </m:f>
                      <m:r>
                        <a:rPr lang="es-ES" sz="2400" b="0" i="1" smtClean="0">
                          <a:latin typeface="Cambria Math" panose="02040503050406030204" pitchFamily="18" charset="0"/>
                        </a:rPr>
                        <m:t>=0</m:t>
                      </m:r>
                    </m:oMath>
                  </m:oMathPara>
                </a14:m>
                <a:endParaRPr lang="en-US" sz="2400" dirty="0"/>
              </a:p>
            </p:txBody>
          </p:sp>
        </mc:Choice>
        <mc:Fallback>
          <p:sp>
            <p:nvSpPr>
              <p:cNvPr id="9" name="TextBox 8">
                <a:extLst>
                  <a:ext uri="{FF2B5EF4-FFF2-40B4-BE49-F238E27FC236}">
                    <a16:creationId xmlns:a16="http://schemas.microsoft.com/office/drawing/2014/main" id="{57FDB993-F179-E8B0-D531-F9668A4ABE99}"/>
                  </a:ext>
                </a:extLst>
              </p:cNvPr>
              <p:cNvSpPr txBox="1">
                <a:spLocks noRot="1" noChangeAspect="1" noMove="1" noResize="1" noEditPoints="1" noAdjustHandles="1" noChangeArrowheads="1" noChangeShapeType="1" noTextEdit="1"/>
              </p:cNvSpPr>
              <p:nvPr/>
            </p:nvSpPr>
            <p:spPr>
              <a:xfrm>
                <a:off x="5045797" y="5335919"/>
                <a:ext cx="1812538" cy="9091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C04E960-8557-560C-E7EA-D323A52BB5DD}"/>
                  </a:ext>
                </a:extLst>
              </p:cNvPr>
              <p:cNvSpPr txBox="1"/>
              <p:nvPr/>
            </p:nvSpPr>
            <p:spPr>
              <a:xfrm>
                <a:off x="10179788" y="5405177"/>
                <a:ext cx="1882689" cy="9091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𝑣</m:t>
                              </m:r>
                            </m:sub>
                            <m:sup>
                              <m:r>
                                <a:rPr lang="en-US" sz="2400" i="1">
                                  <a:latin typeface="Cambria Math" panose="02040503050406030204" pitchFamily="18" charset="0"/>
                                </a:rPr>
                                <m:t>2</m:t>
                              </m:r>
                            </m:sup>
                          </m:sSubSup>
                        </m:num>
                        <m:den>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𝑒</m:t>
                              </m:r>
                            </m:sub>
                            <m:sup>
                              <m:r>
                                <a:rPr lang="en-US" sz="2400" i="1">
                                  <a:latin typeface="Cambria Math" panose="02040503050406030204" pitchFamily="18" charset="0"/>
                                </a:rPr>
                                <m:t>2</m:t>
                              </m:r>
                            </m:sup>
                          </m:sSubSup>
                        </m:den>
                      </m:f>
                      <m:r>
                        <a:rPr lang="es-ES" sz="2400" b="0" i="1" smtClean="0">
                          <a:latin typeface="Cambria Math" panose="02040503050406030204" pitchFamily="18" charset="0"/>
                        </a:rPr>
                        <m:t>=1</m:t>
                      </m:r>
                    </m:oMath>
                  </m:oMathPara>
                </a14:m>
                <a:endParaRPr lang="en-US" sz="2400" dirty="0"/>
              </a:p>
            </p:txBody>
          </p:sp>
        </mc:Choice>
        <mc:Fallback>
          <p:sp>
            <p:nvSpPr>
              <p:cNvPr id="10" name="TextBox 9">
                <a:extLst>
                  <a:ext uri="{FF2B5EF4-FFF2-40B4-BE49-F238E27FC236}">
                    <a16:creationId xmlns:a16="http://schemas.microsoft.com/office/drawing/2014/main" id="{3C04E960-8557-560C-E7EA-D323A52BB5DD}"/>
                  </a:ext>
                </a:extLst>
              </p:cNvPr>
              <p:cNvSpPr txBox="1">
                <a:spLocks noRot="1" noChangeAspect="1" noMove="1" noResize="1" noEditPoints="1" noAdjustHandles="1" noChangeArrowheads="1" noChangeShapeType="1" noTextEdit="1"/>
              </p:cNvSpPr>
              <p:nvPr/>
            </p:nvSpPr>
            <p:spPr>
              <a:xfrm>
                <a:off x="10179788" y="5405177"/>
                <a:ext cx="1882689" cy="909160"/>
              </a:xfrm>
              <a:prstGeom prst="rect">
                <a:avLst/>
              </a:prstGeom>
              <a:blipFill>
                <a:blip r:embed="rId5"/>
                <a:stretch>
                  <a:fillRect/>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1660BEFF-8424-6457-A566-A372B2D6394E}"/>
              </a:ext>
            </a:extLst>
          </p:cNvPr>
          <p:cNvSpPr>
            <a:spLocks noGrp="1"/>
          </p:cNvSpPr>
          <p:nvPr>
            <p:ph type="title"/>
          </p:nvPr>
        </p:nvSpPr>
        <p:spPr>
          <a:xfrm>
            <a:off x="152400" y="0"/>
            <a:ext cx="11713680" cy="1325563"/>
          </a:xfrm>
        </p:spPr>
        <p:txBody>
          <a:bodyPr/>
          <a:lstStyle/>
          <a:p>
            <a:r>
              <a:rPr lang="en-US" b="1" dirty="0"/>
              <a:t>Part 2. Small area estimation,  unit-level model</a:t>
            </a:r>
          </a:p>
        </p:txBody>
      </p:sp>
    </p:spTree>
    <p:extLst>
      <p:ext uri="{BB962C8B-B14F-4D97-AF65-F5344CB8AC3E}">
        <p14:creationId xmlns:p14="http://schemas.microsoft.com/office/powerpoint/2010/main" val="4119016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E13B-30BE-FB48-1282-FD75C655ECD8}"/>
              </a:ext>
            </a:extLst>
          </p:cNvPr>
          <p:cNvSpPr>
            <a:spLocks noGrp="1"/>
          </p:cNvSpPr>
          <p:nvPr>
            <p:ph type="title"/>
          </p:nvPr>
        </p:nvSpPr>
        <p:spPr>
          <a:xfrm>
            <a:off x="838200" y="0"/>
            <a:ext cx="10515600" cy="1325563"/>
          </a:xfrm>
        </p:spPr>
        <p:txBody>
          <a:bodyPr/>
          <a:lstStyle/>
          <a:p>
            <a:pPr algn="ctr"/>
            <a:r>
              <a:rPr lang="en-US" b="1" dirty="0"/>
              <a:t>Part 1. Introduction</a:t>
            </a:r>
          </a:p>
        </p:txBody>
      </p:sp>
      <p:sp>
        <p:nvSpPr>
          <p:cNvPr id="4" name="Content Placeholder 2">
            <a:extLst>
              <a:ext uri="{FF2B5EF4-FFF2-40B4-BE49-F238E27FC236}">
                <a16:creationId xmlns:a16="http://schemas.microsoft.com/office/drawing/2014/main" id="{16697B94-FDE0-5DCB-780E-66634E937950}"/>
              </a:ext>
            </a:extLst>
          </p:cNvPr>
          <p:cNvSpPr>
            <a:spLocks noGrp="1"/>
          </p:cNvSpPr>
          <p:nvPr>
            <p:ph idx="1"/>
          </p:nvPr>
        </p:nvSpPr>
        <p:spPr>
          <a:xfrm>
            <a:off x="838199" y="1825624"/>
            <a:ext cx="10515600" cy="3871791"/>
          </a:xfrm>
        </p:spPr>
        <p:txBody>
          <a:bodyPr vert="horz" lIns="91440" tIns="45720" rIns="91440" bIns="45720" rtlCol="0" anchor="t">
            <a:normAutofit/>
          </a:bodyPr>
          <a:lstStyle/>
          <a:p>
            <a:r>
              <a:rPr lang="en-US" kern="100" dirty="0">
                <a:solidFill>
                  <a:srgbClr val="000000"/>
                </a:solidFill>
                <a:latin typeface="Aptos" panose="020B0004020202020204" pitchFamily="34" charset="0"/>
                <a:ea typeface="+mj-ea"/>
                <a:cs typeface="Times New Roman" panose="02020603050405020304" pitchFamily="18" charset="0"/>
              </a:rPr>
              <a:t>The objective of this section is to </a:t>
            </a:r>
            <a:r>
              <a:rPr lang="en-US" b="1" kern="100" dirty="0">
                <a:solidFill>
                  <a:srgbClr val="000000"/>
                </a:solidFill>
                <a:latin typeface="Aptos" panose="020B0004020202020204" pitchFamily="34" charset="0"/>
                <a:ea typeface="+mj-ea"/>
                <a:cs typeface="Times New Roman" panose="02020603050405020304" pitchFamily="18" charset="0"/>
              </a:rPr>
              <a:t>introduce the small area estimation problem</a:t>
            </a:r>
            <a:r>
              <a:rPr lang="en-US" kern="100" dirty="0">
                <a:solidFill>
                  <a:srgbClr val="000000"/>
                </a:solidFill>
                <a:latin typeface="Aptos" panose="020B0004020202020204" pitchFamily="34" charset="0"/>
                <a:ea typeface="+mj-ea"/>
                <a:cs typeface="Times New Roman" panose="02020603050405020304" pitchFamily="18" charset="0"/>
              </a:rPr>
              <a:t>. </a:t>
            </a:r>
          </a:p>
          <a:p>
            <a:r>
              <a:rPr lang="en-US" kern="100" dirty="0">
                <a:solidFill>
                  <a:srgbClr val="000000"/>
                </a:solidFill>
                <a:latin typeface="Aptos" panose="020B0004020202020204" pitchFamily="34" charset="0"/>
                <a:ea typeface="+mj-ea"/>
                <a:cs typeface="Times New Roman" panose="02020603050405020304" pitchFamily="18" charset="0"/>
              </a:rPr>
              <a:t>To that end, we will </a:t>
            </a:r>
            <a:r>
              <a:rPr lang="en-US" b="1" kern="100" dirty="0">
                <a:solidFill>
                  <a:srgbClr val="000000"/>
                </a:solidFill>
                <a:latin typeface="Aptos" panose="020B0004020202020204" pitchFamily="34" charset="0"/>
                <a:ea typeface="+mj-ea"/>
                <a:cs typeface="Times New Roman" panose="02020603050405020304" pitchFamily="18" charset="0"/>
              </a:rPr>
              <a:t>revisit classical sampling techniques (i.e., design-based)</a:t>
            </a:r>
            <a:r>
              <a:rPr lang="en-US" kern="100" dirty="0">
                <a:solidFill>
                  <a:srgbClr val="000000"/>
                </a:solidFill>
                <a:latin typeface="Aptos" panose="020B0004020202020204" pitchFamily="34" charset="0"/>
                <a:ea typeface="+mj-ea"/>
                <a:cs typeface="Times New Roman" panose="02020603050405020304" pitchFamily="18" charset="0"/>
              </a:rPr>
              <a:t>.</a:t>
            </a:r>
          </a:p>
          <a:p>
            <a:r>
              <a:rPr lang="en-US" kern="100" dirty="0">
                <a:solidFill>
                  <a:srgbClr val="000000"/>
                </a:solidFill>
                <a:latin typeface="Aptos" panose="020B0004020202020204" pitchFamily="34" charset="0"/>
                <a:ea typeface="+mj-ea"/>
                <a:cs typeface="Times New Roman" panose="02020603050405020304" pitchFamily="18" charset="0"/>
              </a:rPr>
              <a:t>Then we will move forward to </a:t>
            </a:r>
            <a:r>
              <a:rPr lang="en-US" b="1" kern="100" dirty="0">
                <a:solidFill>
                  <a:srgbClr val="000000"/>
                </a:solidFill>
                <a:latin typeface="Aptos" panose="020B0004020202020204" pitchFamily="34" charset="0"/>
                <a:ea typeface="+mj-ea"/>
                <a:cs typeface="Times New Roman" panose="02020603050405020304" pitchFamily="18" charset="0"/>
              </a:rPr>
              <a:t>understand how model-based estimation works</a:t>
            </a:r>
            <a:r>
              <a:rPr lang="en-US" kern="100" dirty="0">
                <a:solidFill>
                  <a:srgbClr val="000000"/>
                </a:solidFill>
                <a:latin typeface="Aptos" panose="020B0004020202020204" pitchFamily="34" charset="0"/>
                <a:ea typeface="+mj-ea"/>
                <a:cs typeface="Times New Roman" panose="02020603050405020304" pitchFamily="18" charset="0"/>
              </a:rPr>
              <a:t>. </a:t>
            </a:r>
          </a:p>
          <a:p>
            <a:r>
              <a:rPr lang="en-US" kern="100" dirty="0">
                <a:solidFill>
                  <a:srgbClr val="000000"/>
                </a:solidFill>
                <a:latin typeface="Aptos" panose="020B0004020202020204" pitchFamily="34" charset="0"/>
                <a:ea typeface="+mj-ea"/>
                <a:cs typeface="Times New Roman" panose="02020603050405020304" pitchFamily="18" charset="0"/>
              </a:rPr>
              <a:t>The introduction concludes presenting the small area estimation problem in the </a:t>
            </a:r>
            <a:r>
              <a:rPr lang="en-US" b="1" kern="100" dirty="0">
                <a:solidFill>
                  <a:srgbClr val="000000"/>
                </a:solidFill>
                <a:latin typeface="Aptos" panose="020B0004020202020204" pitchFamily="34" charset="0"/>
                <a:ea typeface="+mj-ea"/>
                <a:cs typeface="Times New Roman" panose="02020603050405020304" pitchFamily="18" charset="0"/>
              </a:rPr>
              <a:t>context of model-based estimation</a:t>
            </a: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878075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FC8727-747F-0BB0-11FD-FC8358B6FF3E}"/>
              </a:ext>
            </a:extLst>
          </p:cNvPr>
          <p:cNvPicPr>
            <a:picLocks noChangeAspect="1"/>
          </p:cNvPicPr>
          <p:nvPr/>
        </p:nvPicPr>
        <p:blipFill>
          <a:blip r:embed="rId2"/>
          <a:stretch>
            <a:fillRect/>
          </a:stretch>
        </p:blipFill>
        <p:spPr>
          <a:xfrm>
            <a:off x="6358803" y="705860"/>
            <a:ext cx="5703834" cy="3379279"/>
          </a:xfrm>
          <a:prstGeom prst="rect">
            <a:avLst/>
          </a:prstGeom>
        </p:spPr>
      </p:pic>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2/8/2025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30</a:t>
            </a:fld>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6BE209A-F78D-49FA-4804-93B40831F511}"/>
                  </a:ext>
                </a:extLst>
              </p:cNvPr>
              <p:cNvSpPr txBox="1"/>
              <p:nvPr/>
            </p:nvSpPr>
            <p:spPr>
              <a:xfrm>
                <a:off x="729483" y="4911392"/>
                <a:ext cx="5703834" cy="1232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𝐶𝑜𝑟</m:t>
                      </m:r>
                      <m:d>
                        <m:dPr>
                          <m:ctrlPr>
                            <a:rPr lang="es-E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𝑖𝑗</m:t>
                              </m:r>
                            </m:sub>
                          </m:sSub>
                          <m:r>
                            <a:rPr lang="es-E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s-ES" sz="2000" b="0" i="1" smtClean="0">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s-ES" sz="2000" b="0" i="1" smtClean="0">
                                  <a:latin typeface="Cambria Math" panose="02040503050406030204" pitchFamily="18" charset="0"/>
                                </a:rPr>
                                <m:t>𝑘𝑚</m:t>
                              </m:r>
                            </m:sub>
                          </m:sSub>
                        </m:e>
                      </m:d>
                      <m:r>
                        <a:rPr lang="es-ES" sz="2000" b="0" i="1" smtClean="0">
                          <a:latin typeface="Cambria Math" panose="02040503050406030204" pitchFamily="18" charset="0"/>
                        </a:rPr>
                        <m:t>=</m:t>
                      </m:r>
                      <m:d>
                        <m:dPr>
                          <m:begChr m:val="{"/>
                          <m:endChr m:val=""/>
                          <m:ctrlPr>
                            <a:rPr lang="es-ES" sz="2000" b="0" i="1" smtClean="0">
                              <a:latin typeface="Cambria Math" panose="02040503050406030204" pitchFamily="18" charset="0"/>
                            </a:rPr>
                          </m:ctrlPr>
                        </m:dPr>
                        <m:e>
                          <m:eqArr>
                            <m:eqArrPr>
                              <m:ctrlPr>
                                <a:rPr lang="es-ES" sz="2000" b="0" i="1" smtClean="0">
                                  <a:latin typeface="Cambria Math" panose="02040503050406030204" pitchFamily="18" charset="0"/>
                                </a:rPr>
                              </m:ctrlPr>
                            </m:eqArrPr>
                            <m:e>
                              <m:f>
                                <m:fPr>
                                  <m:ctrlPr>
                                    <a:rPr lang="es-E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𝑣</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𝑣</m:t>
                                          </m:r>
                                        </m:sub>
                                        <m:sup>
                                          <m:r>
                                            <a:rPr lang="en-US" sz="2000" i="1">
                                              <a:latin typeface="Cambria Math" panose="02040503050406030204" pitchFamily="18" charset="0"/>
                                            </a:rPr>
                                            <m:t>2</m:t>
                                          </m:r>
                                        </m:sup>
                                      </m:sSubSup>
                                      <m:r>
                                        <a:rPr lang="es-ES" sz="2000" b="0" i="1" smtClean="0">
                                          <a:latin typeface="Cambria Math" panose="02040503050406030204" pitchFamily="18" charset="0"/>
                                        </a:rPr>
                                        <m:t>+</m:t>
                                      </m:r>
                                      <m:r>
                                        <a:rPr lang="en-US" sz="2000" i="1">
                                          <a:latin typeface="Cambria Math" panose="02040503050406030204" pitchFamily="18" charset="0"/>
                                        </a:rPr>
                                        <m:t>𝜎</m:t>
                                      </m:r>
                                    </m:e>
                                    <m:sub>
                                      <m:r>
                                        <a:rPr lang="en-US" sz="2000" i="1">
                                          <a:latin typeface="Cambria Math" panose="02040503050406030204" pitchFamily="18" charset="0"/>
                                        </a:rPr>
                                        <m:t>𝑒</m:t>
                                      </m:r>
                                    </m:sub>
                                    <m:sup>
                                      <m:r>
                                        <a:rPr lang="en-US" sz="2000" i="1">
                                          <a:latin typeface="Cambria Math" panose="02040503050406030204" pitchFamily="18" charset="0"/>
                                        </a:rPr>
                                        <m:t>2</m:t>
                                      </m:r>
                                    </m:sup>
                                  </m:sSubSup>
                                </m:den>
                              </m:f>
                              <m:r>
                                <a:rPr lang="es-ES" sz="2000" b="0" i="1" smtClean="0">
                                  <a:latin typeface="Cambria Math" panose="02040503050406030204" pitchFamily="18" charset="0"/>
                                </a:rPr>
                                <m:t>, </m:t>
                              </m:r>
                              <m:r>
                                <a:rPr lang="es-ES" sz="2000" b="0" i="1" smtClean="0">
                                  <a:latin typeface="Cambria Math" panose="02040503050406030204" pitchFamily="18" charset="0"/>
                                </a:rPr>
                                <m:t>𝑖𝑓</m:t>
                              </m:r>
                              <m:r>
                                <a:rPr lang="es-ES" sz="2000" b="0" i="1" smtClean="0">
                                  <a:latin typeface="Cambria Math" panose="02040503050406030204" pitchFamily="18" charset="0"/>
                                </a:rPr>
                                <m:t> </m:t>
                              </m:r>
                              <m:r>
                                <a:rPr lang="es-ES" sz="2000" i="1">
                                  <a:latin typeface="Cambria Math" panose="02040503050406030204" pitchFamily="18" charset="0"/>
                                </a:rPr>
                                <m:t>𝑖</m:t>
                              </m:r>
                              <m:r>
                                <a:rPr lang="es-ES" sz="2000" b="0" i="1" smtClean="0">
                                  <a:latin typeface="Cambria Math" panose="02040503050406030204" pitchFamily="18" charset="0"/>
                                </a:rPr>
                                <m:t>=</m:t>
                              </m:r>
                              <m:r>
                                <a:rPr lang="es-ES" sz="2000" i="1">
                                  <a:latin typeface="Cambria Math" panose="02040503050406030204" pitchFamily="18" charset="0"/>
                                  <a:ea typeface="Cambria Math" panose="02040503050406030204" pitchFamily="18" charset="0"/>
                                </a:rPr>
                                <m:t>𝑘</m:t>
                              </m:r>
                            </m:e>
                            <m:e>
                              <m:m>
                                <m:mPr>
                                  <m:mcs>
                                    <m:mc>
                                      <m:mcPr>
                                        <m:count m:val="2"/>
                                        <m:mcJc m:val="center"/>
                                      </m:mcPr>
                                    </m:mc>
                                  </m:mcs>
                                  <m:ctrlPr>
                                    <a:rPr lang="es-ES" sz="2000" b="0" i="1" smtClean="0">
                                      <a:latin typeface="Cambria Math" panose="02040503050406030204" pitchFamily="18" charset="0"/>
                                    </a:rPr>
                                  </m:ctrlPr>
                                </m:mPr>
                                <m:mr>
                                  <m:e>
                                    <m:r>
                                      <m:rPr>
                                        <m:brk m:alnAt="7"/>
                                      </m:rPr>
                                      <a:rPr lang="es-ES" sz="2000" b="0" i="1" smtClean="0">
                                        <a:latin typeface="Cambria Math" panose="02040503050406030204" pitchFamily="18" charset="0"/>
                                      </a:rPr>
                                      <m:t> </m:t>
                                    </m:r>
                                    <m:r>
                                      <a:rPr lang="es-ES" sz="2000" b="0" i="1" smtClean="0">
                                        <a:latin typeface="Cambria Math" panose="02040503050406030204" pitchFamily="18" charset="0"/>
                                      </a:rPr>
                                      <m:t>      </m:t>
                                    </m:r>
                                    <m:r>
                                      <a:rPr lang="es-ES" sz="2000" i="1">
                                        <a:latin typeface="Cambria Math" panose="02040503050406030204" pitchFamily="18" charset="0"/>
                                      </a:rPr>
                                      <m:t>0</m:t>
                                    </m:r>
                                    <m:r>
                                      <a:rPr lang="es-ES" sz="2000" b="0" i="1" smtClean="0">
                                        <a:latin typeface="Cambria Math" panose="02040503050406030204" pitchFamily="18" charset="0"/>
                                      </a:rPr>
                                      <m:t>   </m:t>
                                    </m:r>
                                  </m:e>
                                  <m:e>
                                    <m:r>
                                      <a:rPr lang="es-ES" sz="2000" b="0" i="1" smtClean="0">
                                        <a:latin typeface="Cambria Math" panose="02040503050406030204" pitchFamily="18" charset="0"/>
                                      </a:rPr>
                                      <m:t> </m:t>
                                    </m:r>
                                    <m:r>
                                      <a:rPr lang="es-ES" sz="2000" b="0" i="1" smtClean="0">
                                        <a:latin typeface="Cambria Math" panose="02040503050406030204" pitchFamily="18" charset="0"/>
                                      </a:rPr>
                                      <m:t>𝑖𝑓</m:t>
                                    </m:r>
                                    <m:r>
                                      <a:rPr lang="es-ES" sz="2000" b="0" i="1" smtClean="0">
                                        <a:latin typeface="Cambria Math" panose="02040503050406030204" pitchFamily="18" charset="0"/>
                                      </a:rPr>
                                      <m:t> </m:t>
                                    </m:r>
                                    <m:r>
                                      <a:rPr lang="es-ES" sz="2000" b="0" i="1" smtClean="0">
                                        <a:latin typeface="Cambria Math" panose="02040503050406030204" pitchFamily="18" charset="0"/>
                                      </a:rPr>
                                      <m:t>𝑖</m:t>
                                    </m:r>
                                    <m:r>
                                      <a:rPr lang="es-ES" sz="2000" b="0" i="1" smtClean="0">
                                        <a:latin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𝑘</m:t>
                                    </m:r>
                                  </m:e>
                                </m:mr>
                              </m:m>
                            </m:e>
                          </m:eqArr>
                        </m:e>
                      </m:d>
                    </m:oMath>
                  </m:oMathPara>
                </a14:m>
                <a:endParaRPr lang="en-US" sz="2000" dirty="0"/>
              </a:p>
            </p:txBody>
          </p:sp>
        </mc:Choice>
        <mc:Fallback>
          <p:sp>
            <p:nvSpPr>
              <p:cNvPr id="3" name="TextBox 2">
                <a:extLst>
                  <a:ext uri="{FF2B5EF4-FFF2-40B4-BE49-F238E27FC236}">
                    <a16:creationId xmlns:a16="http://schemas.microsoft.com/office/drawing/2014/main" id="{06BE209A-F78D-49FA-4804-93B40831F511}"/>
                  </a:ext>
                </a:extLst>
              </p:cNvPr>
              <p:cNvSpPr txBox="1">
                <a:spLocks noRot="1" noChangeAspect="1" noMove="1" noResize="1" noEditPoints="1" noAdjustHandles="1" noChangeArrowheads="1" noChangeShapeType="1" noTextEdit="1"/>
              </p:cNvSpPr>
              <p:nvPr/>
            </p:nvSpPr>
            <p:spPr>
              <a:xfrm>
                <a:off x="729483" y="4911392"/>
                <a:ext cx="5703834" cy="12320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732E50B1-BBD9-F369-4A7B-72B606943850}"/>
                  </a:ext>
                </a:extLst>
              </p:cNvPr>
              <p:cNvSpPr>
                <a:spLocks noGrp="1"/>
              </p:cNvSpPr>
              <p:nvPr>
                <p:ph idx="1"/>
              </p:nvPr>
            </p:nvSpPr>
            <p:spPr>
              <a:xfrm>
                <a:off x="129363" y="1690688"/>
                <a:ext cx="5966637" cy="2930346"/>
              </a:xfrm>
            </p:spPr>
            <p:txBody>
              <a:bodyPr>
                <a:noAutofit/>
              </a:bodyPr>
              <a:lstStyle/>
              <a:p>
                <a:pPr algn="just"/>
                <a:r>
                  <a:rPr lang="en-US" dirty="0"/>
                  <a:t>For two units, the parts not explained by the model are correlated if both units belong to the same stand. </a:t>
                </a:r>
              </a:p>
              <a:p>
                <a:pPr algn="just"/>
                <a:r>
                  <a:rPr lang="en-US" dirty="0"/>
                  <a:t>The correlation is stronger when stand effects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have a large variance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(compared to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a:t>
                </a:r>
              </a:p>
            </p:txBody>
          </p:sp>
        </mc:Choice>
        <mc:Fallback>
          <p:sp>
            <p:nvSpPr>
              <p:cNvPr id="7" name="Content Placeholder 2">
                <a:extLst>
                  <a:ext uri="{FF2B5EF4-FFF2-40B4-BE49-F238E27FC236}">
                    <a16:creationId xmlns:a16="http://schemas.microsoft.com/office/drawing/2014/main" id="{732E50B1-BBD9-F369-4A7B-72B606943850}"/>
                  </a:ext>
                </a:extLst>
              </p:cNvPr>
              <p:cNvSpPr>
                <a:spLocks noGrp="1" noRot="1" noChangeAspect="1" noMove="1" noResize="1" noEditPoints="1" noAdjustHandles="1" noChangeArrowheads="1" noChangeShapeType="1" noTextEdit="1"/>
              </p:cNvSpPr>
              <p:nvPr>
                <p:ph idx="1"/>
              </p:nvPr>
            </p:nvSpPr>
            <p:spPr>
              <a:xfrm>
                <a:off x="129363" y="1690688"/>
                <a:ext cx="5966637" cy="2930346"/>
              </a:xfrm>
              <a:blipFill>
                <a:blip r:embed="rId4"/>
                <a:stretch>
                  <a:fillRect l="-1839" t="-3534" r="-2145" b="-499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E34BAC3-7E18-E49B-D1E5-67A52DDC4697}"/>
              </a:ext>
            </a:extLst>
          </p:cNvPr>
          <p:cNvPicPr>
            <a:picLocks noChangeAspect="1"/>
          </p:cNvPicPr>
          <p:nvPr/>
        </p:nvPicPr>
        <p:blipFill rotWithShape="1">
          <a:blip r:embed="rId5"/>
          <a:srcRect l="50693" t="18969" r="21146" b="32610"/>
          <a:stretch/>
        </p:blipFill>
        <p:spPr>
          <a:xfrm>
            <a:off x="7669705" y="3947162"/>
            <a:ext cx="3045453" cy="280911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10" name="Straight Arrow Connector 9">
            <a:extLst>
              <a:ext uri="{FF2B5EF4-FFF2-40B4-BE49-F238E27FC236}">
                <a16:creationId xmlns:a16="http://schemas.microsoft.com/office/drawing/2014/main" id="{4ECC1770-AC11-4370-A164-AE1BA6C3F218}"/>
              </a:ext>
            </a:extLst>
          </p:cNvPr>
          <p:cNvCxnSpPr>
            <a:cxnSpLocks/>
          </p:cNvCxnSpPr>
          <p:nvPr/>
        </p:nvCxnSpPr>
        <p:spPr>
          <a:xfrm>
            <a:off x="8311898" y="5542634"/>
            <a:ext cx="2774214" cy="0"/>
          </a:xfrm>
          <a:prstGeom prst="straightConnector1">
            <a:avLst/>
          </a:prstGeom>
          <a:ln w="571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2" name="Star: 5 Points 11">
            <a:extLst>
              <a:ext uri="{FF2B5EF4-FFF2-40B4-BE49-F238E27FC236}">
                <a16:creationId xmlns:a16="http://schemas.microsoft.com/office/drawing/2014/main" id="{B0479ED2-1BF1-66A8-DF2F-0CB471317290}"/>
              </a:ext>
            </a:extLst>
          </p:cNvPr>
          <p:cNvSpPr/>
          <p:nvPr/>
        </p:nvSpPr>
        <p:spPr>
          <a:xfrm>
            <a:off x="9699005" y="5370778"/>
            <a:ext cx="566390" cy="313233"/>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7D446CD8-5ADB-AFC3-F990-A75D8EAD5F33}"/>
              </a:ext>
            </a:extLst>
          </p:cNvPr>
          <p:cNvSpPr>
            <a:spLocks noGrp="1"/>
          </p:cNvSpPr>
          <p:nvPr>
            <p:ph type="title"/>
          </p:nvPr>
        </p:nvSpPr>
        <p:spPr>
          <a:xfrm>
            <a:off x="129363" y="-91040"/>
            <a:ext cx="11713680" cy="1325563"/>
          </a:xfrm>
        </p:spPr>
        <p:txBody>
          <a:bodyPr/>
          <a:lstStyle/>
          <a:p>
            <a:r>
              <a:rPr lang="en-US" b="1" dirty="0"/>
              <a:t>Part 2. SAE,  unit-level model</a:t>
            </a:r>
          </a:p>
        </p:txBody>
      </p:sp>
    </p:spTree>
    <p:extLst>
      <p:ext uri="{BB962C8B-B14F-4D97-AF65-F5344CB8AC3E}">
        <p14:creationId xmlns:p14="http://schemas.microsoft.com/office/powerpoint/2010/main" val="4162245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001A6B-A3B7-E8D3-BE22-AE8B084453F1}"/>
              </a:ext>
            </a:extLst>
          </p:cNvPr>
          <p:cNvSpPr/>
          <p:nvPr/>
        </p:nvSpPr>
        <p:spPr>
          <a:xfrm>
            <a:off x="838200" y="4148954"/>
            <a:ext cx="11183814" cy="1124831"/>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76B48D-0D2A-75CB-100E-0DCA9D8A5F6A}"/>
              </a:ext>
            </a:extLst>
          </p:cNvPr>
          <p:cNvSpPr/>
          <p:nvPr/>
        </p:nvSpPr>
        <p:spPr>
          <a:xfrm>
            <a:off x="2305049" y="2242433"/>
            <a:ext cx="2657475" cy="10932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6E733B-C235-4EF5-9597-322B4BDEA57C}"/>
              </a:ext>
            </a:extLst>
          </p:cNvPr>
          <p:cNvSpPr/>
          <p:nvPr/>
        </p:nvSpPr>
        <p:spPr>
          <a:xfrm>
            <a:off x="5118069" y="2226881"/>
            <a:ext cx="2145622" cy="112483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B0709-ADC7-53D6-82DE-736210A5D04A}"/>
                  </a:ext>
                </a:extLst>
              </p:cNvPr>
              <p:cNvSpPr>
                <a:spLocks noGrp="1"/>
              </p:cNvSpPr>
              <p:nvPr>
                <p:ph idx="1"/>
              </p:nvPr>
            </p:nvSpPr>
            <p:spPr>
              <a:xfrm>
                <a:off x="914400" y="1825625"/>
                <a:ext cx="11183814" cy="4667250"/>
              </a:xfrm>
            </p:spPr>
            <p:txBody>
              <a:bodyPr>
                <a:normAutofit lnSpcReduction="10000"/>
              </a:bodyPr>
              <a:lstStyle/>
              <a:p>
                <a:r>
                  <a:rPr lang="en-US" dirty="0"/>
                  <a:t>If our model holds, the mean (</a:t>
                </a:r>
                <a14:m>
                  <m:oMath xmlns:m="http://schemas.openxmlformats.org/officeDocument/2006/math">
                    <m:sSub>
                      <m:sSubPr>
                        <m:ctrlPr>
                          <a:rPr lang="en-U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oMath>
                </a14:m>
                <a:r>
                  <a:rPr lang="en-US" dirty="0"/>
                  <a:t>) value for stand </a:t>
                </a:r>
                <a:r>
                  <a:rPr lang="en-US" dirty="0" err="1"/>
                  <a:t>i</a:t>
                </a:r>
                <a:r>
                  <a:rPr lang="en-US" dirty="0"/>
                  <a:t>, is:</a:t>
                </a:r>
              </a:p>
              <a:p>
                <a:pPr lvl="1"/>
                <a14:m>
                  <m:oMath xmlns:m="http://schemas.openxmlformats.org/officeDocument/2006/math">
                    <m:sSub>
                      <m:sSubPr>
                        <m:ctrlPr>
                          <a:rPr lang="en-U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s-ES" i="1">
                            <a:latin typeface="Cambria Math" panose="02040503050406030204" pitchFamily="18" charset="0"/>
                          </a:rPr>
                          <m:t>1</m:t>
                        </m:r>
                      </m:num>
                      <m:den>
                        <m:sSub>
                          <m:sSubPr>
                            <m:ctrlPr>
                              <a:rPr lang="en-US" i="1">
                                <a:latin typeface="Cambria Math" panose="02040503050406030204" pitchFamily="18" charset="0"/>
                              </a:rPr>
                            </m:ctrlPr>
                          </m:sSubPr>
                          <m:e>
                            <m:r>
                              <a:rPr lang="es-ES" i="1">
                                <a:latin typeface="Cambria Math" panose="02040503050406030204" pitchFamily="18" charset="0"/>
                              </a:rPr>
                              <m:t>𝑁</m:t>
                            </m:r>
                          </m:e>
                          <m:sub>
                            <m:r>
                              <a:rPr lang="es-ES" i="1">
                                <a:latin typeface="Cambria Math" panose="02040503050406030204" pitchFamily="18" charset="0"/>
                              </a:rPr>
                              <m:t>𝑖</m:t>
                            </m:r>
                          </m:sub>
                        </m:sSub>
                      </m:den>
                    </m:f>
                    <m:d>
                      <m:dPr>
                        <m:begChr m:val="["/>
                        <m:endChr m:val="]"/>
                        <m:ctrlPr>
                          <a:rPr lang="es-ES" i="1" smtClean="0">
                            <a:latin typeface="Cambria Math" panose="02040503050406030204" pitchFamily="18" charset="0"/>
                          </a:rPr>
                        </m:ctrlPr>
                      </m:dPr>
                      <m:e>
                        <m:r>
                          <a:rPr lang="es-E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s-ES" i="1">
                                <a:latin typeface="Cambria Math" panose="02040503050406030204" pitchFamily="18" charset="0"/>
                              </a:rPr>
                              <m:t>𝑖</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𝑠𝑡𝑎𝑛𝑑</m:t>
                            </m:r>
                            <m:r>
                              <a:rPr lang="es-ES" i="1">
                                <a:latin typeface="Cambria Math" panose="02040503050406030204" pitchFamily="18" charset="0"/>
                                <a:ea typeface="Cambria Math" panose="02040503050406030204" pitchFamily="18" charset="0"/>
                              </a:rPr>
                              <m:t> </m:t>
                            </m:r>
                            <m:r>
                              <a:rPr lang="es-ES" i="1">
                                <a:latin typeface="Cambria Math" panose="02040503050406030204" pitchFamily="18" charset="0"/>
                                <a:ea typeface="Cambria Math" panose="02040503050406030204" pitchFamily="18" charset="0"/>
                              </a:rPr>
                              <m:t>𝑗</m:t>
                            </m:r>
                          </m:sub>
                          <m:sup/>
                          <m:e>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r>
                              <a:rPr lang="es-ES" b="1" i="1">
                                <a:latin typeface="Cambria Math" panose="02040503050406030204" pitchFamily="18" charset="0"/>
                              </a:rPr>
                              <m:t>)</m:t>
                            </m:r>
                            <m:r>
                              <a:rPr lang="en-US" b="1" i="1">
                                <a:latin typeface="Cambria Math" panose="02040503050406030204" pitchFamily="18" charset="0"/>
                              </a:rPr>
                              <m:t>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nary>
                              <m:naryPr>
                                <m:chr m:val="∑"/>
                                <m:supHide m:val="on"/>
                                <m:ctrlPr>
                                  <a:rPr lang="es-ES" i="1">
                                    <a:latin typeface="Cambria Math" panose="02040503050406030204" pitchFamily="18" charset="0"/>
                                  </a:rPr>
                                </m:ctrlPr>
                              </m:naryPr>
                              <m:sub>
                                <m:r>
                                  <a:rPr lang="es-E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e>
                            </m:nary>
                          </m:e>
                        </m:nary>
                      </m:e>
                    </m:d>
                  </m:oMath>
                </a14:m>
                <a:endParaRPr lang="en-US" dirty="0"/>
              </a:p>
              <a:p>
                <a:pPr marL="0" indent="0">
                  <a:buNone/>
                  <a:tabLst>
                    <a:tab pos="1428750" algn="l"/>
                  </a:tabLst>
                </a:pPr>
                <a:endParaRPr lang="en-US" i="1" dirty="0">
                  <a:latin typeface="Cambria Math" panose="02040503050406030204" pitchFamily="18" charset="0"/>
                </a:endParaRPr>
              </a:p>
              <a:p>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e>
                    </m:acc>
                  </m:oMath>
                </a14:m>
                <a:r>
                  <a:rPr lang="en-US" dirty="0"/>
                  <a:t> is obtained minimizing the mean square error </a:t>
                </a:r>
                <a14:m>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𝑀𝑆𝐸</m:t>
                    </m:r>
                    <m:r>
                      <a:rPr lang="es-ES" b="0" i="1" smtClean="0">
                        <a:latin typeface="Cambria Math" panose="02040503050406030204" pitchFamily="18" charset="0"/>
                      </a:rPr>
                      <m:t>=</m:t>
                    </m:r>
                    <m:r>
                      <a:rPr lang="es-ES" b="0" i="1" smtClean="0">
                        <a:latin typeface="Cambria Math" panose="02040503050406030204" pitchFamily="18" charset="0"/>
                      </a:rPr>
                      <m:t>𝐸</m:t>
                    </m:r>
                    <m:d>
                      <m:dPr>
                        <m:begChr m:val="["/>
                        <m:endChr m:val="]"/>
                        <m:ctrlPr>
                          <a:rPr lang="es-ES" b="0" i="1" smtClean="0">
                            <a:latin typeface="Cambria Math" panose="02040503050406030204" pitchFamily="18" charset="0"/>
                          </a:rPr>
                        </m:ctrlPr>
                      </m:dPr>
                      <m:e>
                        <m:sSup>
                          <m:sSupPr>
                            <m:ctrlPr>
                              <a:rPr lang="es-ES" i="1">
                                <a:latin typeface="Cambria Math" panose="02040503050406030204" pitchFamily="18" charset="0"/>
                              </a:rPr>
                            </m:ctrlPr>
                          </m:sSupPr>
                          <m:e>
                            <m:sSub>
                              <m:sSubPr>
                                <m:ctrlPr>
                                  <a:rPr lang="en-US" i="1">
                                    <a:latin typeface="Cambria Math" panose="02040503050406030204" pitchFamily="18" charset="0"/>
                                  </a:rPr>
                                </m:ctrlPr>
                              </m:sSubPr>
                              <m:e>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s-E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e>
                            </m:acc>
                            <m:r>
                              <a:rPr lang="es-ES" i="1">
                                <a:latin typeface="Cambria Math" panose="02040503050406030204" pitchFamily="18" charset="0"/>
                              </a:rPr>
                              <m:t>)</m:t>
                            </m:r>
                            <m:r>
                              <m:rPr>
                                <m:nor/>
                              </m:rPr>
                              <a:rPr lang="en-US" dirty="0"/>
                              <m:t> </m:t>
                            </m:r>
                          </m:e>
                          <m:sup>
                            <m:r>
                              <a:rPr lang="es-ES" i="1">
                                <a:latin typeface="Cambria Math" panose="02040503050406030204" pitchFamily="18" charset="0"/>
                              </a:rPr>
                              <m:t>2</m:t>
                            </m:r>
                          </m:sup>
                        </m:sSup>
                      </m:e>
                    </m:d>
                    <m:r>
                      <a:rPr lang="es-ES" b="0" i="1" smtClean="0">
                        <a:latin typeface="Cambria Math" panose="02040503050406030204" pitchFamily="18" charset="0"/>
                      </a:rPr>
                      <m:t>)</m:t>
                    </m:r>
                  </m:oMath>
                </a14:m>
                <a:r>
                  <a:rPr lang="en-US" dirty="0"/>
                  <a:t>, requires estimating the model parameters </a:t>
                </a:r>
                <a14:m>
                  <m:oMath xmlns:m="http://schemas.openxmlformats.org/officeDocument/2006/math">
                    <m:r>
                      <a:rPr lang="en-US" b="1" i="1" smtClean="0">
                        <a:latin typeface="Cambria Math" panose="02040503050406030204" pitchFamily="18" charset="0"/>
                        <a:ea typeface="Cambria Math" panose="02040503050406030204" pitchFamily="18" charset="0"/>
                      </a:rPr>
                      <m:t>𝜷</m:t>
                    </m:r>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and</a:t>
                </a:r>
                <a14:m>
                  <m:oMath xmlns:m="http://schemas.openxmlformats.org/officeDocument/2006/math">
                    <m:sSubSup>
                      <m:sSubSupPr>
                        <m:ctrlPr>
                          <a:rPr lang="en-US" i="1">
                            <a:latin typeface="Cambria Math" panose="02040503050406030204" pitchFamily="18" charset="0"/>
                          </a:rPr>
                        </m:ctrlPr>
                      </m:sSubSupPr>
                      <m:e>
                        <m:r>
                          <a:rPr lang="es-ES" b="0" i="1" smtClean="0">
                            <a:latin typeface="Cambria Math" panose="02040503050406030204" pitchFamily="18" charset="0"/>
                          </a:rPr>
                          <m:t> </m:t>
                        </m:r>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a:t>
                </a:r>
                <a:endParaRPr lang="en-US" sz="900"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𝜇</m:t>
                            </m:r>
                          </m:e>
                        </m:acc>
                      </m:e>
                      <m:sub>
                        <m:r>
                          <a:rPr lang="en-US" i="1">
                            <a:latin typeface="Cambria Math" panose="02040503050406030204" pitchFamily="18" charset="0"/>
                          </a:rPr>
                          <m:t>𝑖</m:t>
                        </m:r>
                      </m:sub>
                    </m:sSub>
                    <m:r>
                      <a:rPr lang="en-US" i="1">
                        <a:latin typeface="Cambria Math" panose="02040503050406030204" pitchFamily="18" charset="0"/>
                      </a:rPr>
                      <m:t>=</m:t>
                    </m:r>
                    <m:f>
                      <m:fPr>
                        <m:ctrlPr>
                          <a:rPr lang="en-US" i="1" smtClean="0">
                            <a:latin typeface="Cambria Math" panose="02040503050406030204" pitchFamily="18" charset="0"/>
                          </a:rPr>
                        </m:ctrlPr>
                      </m:fPr>
                      <m:num>
                        <m:r>
                          <a:rPr lang="es-E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s-ES" i="1">
                                <a:latin typeface="Cambria Math" panose="02040503050406030204" pitchFamily="18" charset="0"/>
                              </a:rPr>
                              <m:t>𝑁</m:t>
                            </m:r>
                          </m:e>
                          <m:sub>
                            <m:r>
                              <a:rPr lang="es-ES" b="0" i="1" smtClean="0">
                                <a:latin typeface="Cambria Math" panose="02040503050406030204" pitchFamily="18" charset="0"/>
                              </a:rPr>
                              <m:t>𝑖</m:t>
                            </m:r>
                          </m:sub>
                        </m:sSub>
                      </m:den>
                    </m:f>
                    <m:nary>
                      <m:naryPr>
                        <m:chr m:val="∑"/>
                        <m:supHide m:val="on"/>
                        <m:ctrlPr>
                          <a:rPr lang="en-US" i="1">
                            <a:latin typeface="Cambria Math" panose="02040503050406030204" pitchFamily="18" charset="0"/>
                          </a:rPr>
                        </m:ctrlPr>
                      </m:naryPr>
                      <m:sub>
                        <m:r>
                          <a:rPr lang="es-ES" b="0" i="1" smtClean="0">
                            <a:latin typeface="Cambria Math" panose="02040503050406030204" pitchFamily="18" charset="0"/>
                          </a:rPr>
                          <m:t>𝑗</m:t>
                        </m:r>
                      </m:sub>
                      <m:sup/>
                      <m:e>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acc>
                          <m:accPr>
                            <m:chr m:val="̂"/>
                            <m:ctrlPr>
                              <a:rPr lang="en-US" i="1" smtClean="0">
                                <a:latin typeface="Cambria Math" panose="02040503050406030204" pitchFamily="18" charset="0"/>
                              </a:rPr>
                            </m:ctrlPr>
                          </m:accPr>
                          <m:e>
                            <m:r>
                              <a:rPr lang="en-US" b="1" i="1" smtClean="0">
                                <a:latin typeface="Cambria Math" panose="02040503050406030204" pitchFamily="18" charset="0"/>
                              </a:rPr>
                              <m:t>𝜷</m:t>
                            </m:r>
                          </m:e>
                        </m:ac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i="1">
                                <a:latin typeface="Cambria Math" panose="02040503050406030204" pitchFamily="18" charset="0"/>
                              </a:rPr>
                              <m:t>𝑖</m:t>
                            </m:r>
                          </m:sub>
                        </m:sSub>
                      </m:e>
                    </m:nary>
                  </m:oMath>
                </a14:m>
                <a:r>
                  <a:rPr lang="en-US" dirty="0"/>
                  <a:t>, 	with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oMath>
                </a14:m>
                <a:r>
                  <a:rPr lang="en-US" dirty="0"/>
                  <a:t>, </a:t>
                </a:r>
                <a14:m>
                  <m:oMath xmlns:m="http://schemas.openxmlformats.org/officeDocument/2006/math">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𝜎</m:t>
                                </m:r>
                              </m:e>
                            </m:acc>
                          </m:e>
                          <m:sub>
                            <m:r>
                              <a:rPr lang="en-US" b="0" i="1" smtClean="0">
                                <a:latin typeface="Cambria Math" panose="02040503050406030204" pitchFamily="18" charset="0"/>
                              </a:rPr>
                              <m:t>𝑣</m:t>
                            </m:r>
                          </m:sub>
                        </m:sSub>
                      </m:e>
                      <m:sup>
                        <m:r>
                          <a:rPr lang="en-US" b="0" i="1" smtClean="0">
                            <a:latin typeface="Cambria Math" panose="02040503050406030204" pitchFamily="18" charset="0"/>
                          </a:rPr>
                          <m:t>2</m:t>
                        </m:r>
                      </m:sup>
                    </m:sSup>
                  </m:oMath>
                </a14:m>
                <a:r>
                  <a:rPr lang="en-US" dirty="0"/>
                  <a:t> and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b="0" i="1" smtClean="0">
                                <a:latin typeface="Cambria Math" panose="02040503050406030204" pitchFamily="18" charset="0"/>
                              </a:rPr>
                              <m:t>𝑒</m:t>
                            </m:r>
                          </m:sub>
                        </m:sSub>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obtained from, e.g., REML,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oMath>
                </a14:m>
                <a:r>
                  <a:rPr lang="en-US" dirty="0"/>
                  <a:t> is obtained from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𝑣</m:t>
                            </m:r>
                          </m:sub>
                        </m:sSub>
                      </m:e>
                      <m:sup>
                        <m:r>
                          <a:rPr lang="en-US" i="1">
                            <a:latin typeface="Cambria Math" panose="02040503050406030204" pitchFamily="18" charset="0"/>
                          </a:rPr>
                          <m:t>2</m:t>
                        </m:r>
                      </m:sup>
                    </m:sSup>
                  </m:oMath>
                </a14:m>
                <a:r>
                  <a:rPr lang="en-US" dirty="0"/>
                  <a:t> and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𝑒</m:t>
                            </m:r>
                          </m:sub>
                        </m:sSub>
                      </m:e>
                      <m:sup>
                        <m:r>
                          <a:rPr lang="en-US" i="1">
                            <a:latin typeface="Cambria Math" panose="02040503050406030204" pitchFamily="18" charset="0"/>
                          </a:rPr>
                          <m:t>2</m:t>
                        </m:r>
                      </m:sup>
                    </m:sSup>
                  </m:oMath>
                </a14:m>
                <a:endParaRPr lang="en-US" dirty="0"/>
              </a:p>
              <a:p>
                <a:endParaRPr lang="en-US" sz="100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follow a distribution </a:t>
                </a:r>
                <a:r>
                  <a:rPr lang="en-US" dirty="0">
                    <a:sym typeface="Wingdings" panose="05000000000000000000" pitchFamily="2" charset="2"/>
                  </a:rPr>
                  <a:t> </a:t>
                </a:r>
                <a:r>
                  <a:rPr lang="en-US" b="1" u="sng" dirty="0">
                    <a:sym typeface="Wingdings" panose="05000000000000000000" pitchFamily="2" charset="2"/>
                  </a:rPr>
                  <a:t>Structure that helps reducing the number of parameters</a:t>
                </a:r>
                <a:endParaRPr lang="en-US" b="1" u="sng" dirty="0"/>
              </a:p>
              <a:p>
                <a:pPr lvl="1"/>
                <a:endParaRPr lang="en-US" dirty="0"/>
              </a:p>
            </p:txBody>
          </p:sp>
        </mc:Choice>
        <mc:Fallback xmlns="">
          <p:sp>
            <p:nvSpPr>
              <p:cNvPr id="3" name="Content Placeholder 2">
                <a:extLst>
                  <a:ext uri="{FF2B5EF4-FFF2-40B4-BE49-F238E27FC236}">
                    <a16:creationId xmlns:a16="http://schemas.microsoft.com/office/drawing/2014/main" id="{E46B0709-ADC7-53D6-82DE-736210A5D04A}"/>
                  </a:ext>
                </a:extLst>
              </p:cNvPr>
              <p:cNvSpPr>
                <a:spLocks noGrp="1" noRot="1" noChangeAspect="1" noMove="1" noResize="1" noEditPoints="1" noAdjustHandles="1" noChangeArrowheads="1" noChangeShapeType="1" noTextEdit="1"/>
              </p:cNvSpPr>
              <p:nvPr>
                <p:ph idx="1"/>
              </p:nvPr>
            </p:nvSpPr>
            <p:spPr>
              <a:xfrm>
                <a:off x="914400" y="1825625"/>
                <a:ext cx="11183814" cy="4667250"/>
              </a:xfrm>
              <a:blipFill>
                <a:blip r:embed="rId2"/>
                <a:stretch>
                  <a:fillRect l="-981" t="-287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A319275-6F7B-9020-37C3-7102BE42C5AB}"/>
              </a:ext>
            </a:extLst>
          </p:cNvPr>
          <p:cNvSpPr>
            <a:spLocks noGrp="1"/>
          </p:cNvSpPr>
          <p:nvPr>
            <p:ph type="dt" sz="half" idx="10"/>
          </p:nvPr>
        </p:nvSpPr>
        <p:spPr/>
        <p:txBody>
          <a:bodyPr/>
          <a:lstStyle/>
          <a:p>
            <a:fld id="{303A69BB-EFEE-4E7B-9C6B-4E3884836F81}" type="datetime1">
              <a:rPr lang="en-US" smtClean="0"/>
              <a:t>2/8/2025</a:t>
            </a:fld>
            <a:endParaRPr lang="en-US"/>
          </a:p>
        </p:txBody>
      </p:sp>
      <p:sp>
        <p:nvSpPr>
          <p:cNvPr id="5" name="Slide Number Placeholder 4">
            <a:extLst>
              <a:ext uri="{FF2B5EF4-FFF2-40B4-BE49-F238E27FC236}">
                <a16:creationId xmlns:a16="http://schemas.microsoft.com/office/drawing/2014/main" id="{A660A2A0-01D2-FD6D-B9A6-8535C67AB024}"/>
              </a:ext>
            </a:extLst>
          </p:cNvPr>
          <p:cNvSpPr>
            <a:spLocks noGrp="1"/>
          </p:cNvSpPr>
          <p:nvPr>
            <p:ph type="sldNum" sz="quarter" idx="12"/>
          </p:nvPr>
        </p:nvSpPr>
        <p:spPr>
          <a:xfrm>
            <a:off x="8715692" y="6379500"/>
            <a:ext cx="2638108" cy="365125"/>
          </a:xfrm>
        </p:spPr>
        <p:txBody>
          <a:bodyPr/>
          <a:lstStyle/>
          <a:p>
            <a:fld id="{A1B5AB9F-B15C-43D9-954B-83BE00AF48AD}" type="slidenum">
              <a:rPr lang="en-US" smtClean="0"/>
              <a:t>31</a:t>
            </a:fld>
            <a:endParaRPr lang="en-US"/>
          </a:p>
        </p:txBody>
      </p:sp>
      <p:sp>
        <p:nvSpPr>
          <p:cNvPr id="10" name="TextBox 9">
            <a:extLst>
              <a:ext uri="{FF2B5EF4-FFF2-40B4-BE49-F238E27FC236}">
                <a16:creationId xmlns:a16="http://schemas.microsoft.com/office/drawing/2014/main" id="{30EF4945-3786-C8DE-21AF-C0336C668345}"/>
              </a:ext>
            </a:extLst>
          </p:cNvPr>
          <p:cNvSpPr txBox="1"/>
          <p:nvPr/>
        </p:nvSpPr>
        <p:spPr>
          <a:xfrm>
            <a:off x="2475326" y="2851630"/>
            <a:ext cx="4788365" cy="369332"/>
          </a:xfrm>
          <a:prstGeom prst="rect">
            <a:avLst/>
          </a:prstGeom>
          <a:noFill/>
        </p:spPr>
        <p:txBody>
          <a:bodyPr wrap="square">
            <a:spAutoFit/>
          </a:bodyPr>
          <a:lstStyle/>
          <a:p>
            <a:r>
              <a:rPr lang="en-US"/>
              <a:t>Fixed component                    Random component</a:t>
            </a:r>
          </a:p>
        </p:txBody>
      </p:sp>
    </p:spTree>
    <p:extLst>
      <p:ext uri="{BB962C8B-B14F-4D97-AF65-F5344CB8AC3E}">
        <p14:creationId xmlns:p14="http://schemas.microsoft.com/office/powerpoint/2010/main" val="3538845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2A4B0-A2A1-3A5D-D123-8306D502D00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8BF31C8-64AB-C9A8-2E99-52AB86E162A9}"/>
              </a:ext>
            </a:extLst>
          </p:cNvPr>
          <p:cNvSpPr/>
          <p:nvPr/>
        </p:nvSpPr>
        <p:spPr>
          <a:xfrm>
            <a:off x="277682" y="5090136"/>
            <a:ext cx="11636638" cy="1342636"/>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E586F-D443-6D11-980B-58CCBEFC74B7}"/>
              </a:ext>
            </a:extLst>
          </p:cNvPr>
          <p:cNvSpPr>
            <a:spLocks noGrp="1"/>
          </p:cNvSpPr>
          <p:nvPr>
            <p:ph type="title"/>
          </p:nvPr>
        </p:nvSpPr>
        <p:spPr>
          <a:xfrm>
            <a:off x="257810" y="323850"/>
            <a:ext cx="12024360" cy="1325563"/>
          </a:xfrm>
        </p:spPr>
        <p:txBody>
          <a:bodyPr/>
          <a:lstStyle/>
          <a:p>
            <a:r>
              <a:rPr lang="en-US"/>
              <a:t>SAE Unit-level Model vs Regression with dummy vars</a:t>
            </a:r>
          </a:p>
        </p:txBody>
      </p:sp>
      <p:sp>
        <p:nvSpPr>
          <p:cNvPr id="4" name="Date Placeholder 3">
            <a:extLst>
              <a:ext uri="{FF2B5EF4-FFF2-40B4-BE49-F238E27FC236}">
                <a16:creationId xmlns:a16="http://schemas.microsoft.com/office/drawing/2014/main" id="{3D7FAA69-CE91-0650-A4D4-124EB33F24AE}"/>
              </a:ext>
            </a:extLst>
          </p:cNvPr>
          <p:cNvSpPr>
            <a:spLocks noGrp="1"/>
          </p:cNvSpPr>
          <p:nvPr>
            <p:ph type="dt" sz="half" idx="10"/>
          </p:nvPr>
        </p:nvSpPr>
        <p:spPr/>
        <p:txBody>
          <a:bodyPr/>
          <a:lstStyle/>
          <a:p>
            <a:fld id="{303A69BB-EFEE-4E7B-9C6B-4E3884836F81}" type="datetime1">
              <a:rPr lang="en-US" smtClean="0"/>
              <a:t>2/8/2025</a:t>
            </a:fld>
            <a:endParaRPr lang="en-US"/>
          </a:p>
        </p:txBody>
      </p:sp>
      <p:sp>
        <p:nvSpPr>
          <p:cNvPr id="5" name="Slide Number Placeholder 4">
            <a:extLst>
              <a:ext uri="{FF2B5EF4-FFF2-40B4-BE49-F238E27FC236}">
                <a16:creationId xmlns:a16="http://schemas.microsoft.com/office/drawing/2014/main" id="{BF996A6B-D836-B41B-1E76-E0B7DB02BC91}"/>
              </a:ext>
            </a:extLst>
          </p:cNvPr>
          <p:cNvSpPr>
            <a:spLocks noGrp="1"/>
          </p:cNvSpPr>
          <p:nvPr>
            <p:ph type="sldNum" sz="quarter" idx="12"/>
          </p:nvPr>
        </p:nvSpPr>
        <p:spPr/>
        <p:txBody>
          <a:bodyPr/>
          <a:lstStyle/>
          <a:p>
            <a:fld id="{A1B5AB9F-B15C-43D9-954B-83BE00AF48AD}" type="slidenum">
              <a:rPr lang="en-US" smtClean="0"/>
              <a:t>32</a:t>
            </a:fld>
            <a:endParaRPr lang="en-US"/>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F5FFC3EF-DDBD-E5D8-B00D-29DF94A54C7C}"/>
                  </a:ext>
                </a:extLst>
              </p:cNvPr>
              <p:cNvGraphicFramePr>
                <a:graphicFrameLocks noGrp="1"/>
              </p:cNvGraphicFramePr>
              <p:nvPr/>
            </p:nvGraphicFramePr>
            <p:xfrm>
              <a:off x="1079500" y="1538289"/>
              <a:ext cx="10076180" cy="3714745"/>
            </p:xfrm>
            <a:graphic>
              <a:graphicData uri="http://schemas.openxmlformats.org/drawingml/2006/table">
                <a:tbl>
                  <a:tblPr firstRow="1" bandRow="1">
                    <a:tableStyleId>{2D5ABB26-0587-4C30-8999-92F81FD0307C}</a:tableStyleId>
                  </a:tblPr>
                  <a:tblGrid>
                    <a:gridCol w="5038090">
                      <a:extLst>
                        <a:ext uri="{9D8B030D-6E8A-4147-A177-3AD203B41FA5}">
                          <a16:colId xmlns:a16="http://schemas.microsoft.com/office/drawing/2014/main" val="776720180"/>
                        </a:ext>
                      </a:extLst>
                    </a:gridCol>
                    <a:gridCol w="5038090">
                      <a:extLst>
                        <a:ext uri="{9D8B030D-6E8A-4147-A177-3AD203B41FA5}">
                          <a16:colId xmlns:a16="http://schemas.microsoft.com/office/drawing/2014/main" val="4179677502"/>
                        </a:ext>
                      </a:extLst>
                    </a:gridCol>
                  </a:tblGrid>
                  <a:tr h="3541711">
                    <a:tc>
                      <a:txBody>
                        <a:bodyPr/>
                        <a:lstStyle/>
                        <a:p>
                          <a:r>
                            <a:rPr lang="en-US" sz="2700" b="1" i="1" dirty="0"/>
                            <a:t>Unit-level Model</a:t>
                          </a:r>
                        </a:p>
                        <a:p>
                          <a:endParaRPr lang="en-US" sz="1700" b="1" i="1" dirty="0"/>
                        </a:p>
                        <a:p>
                          <a:pPr marL="285750" lvl="0" indent="-285750" algn="l">
                            <a:buFont typeface="Arial" panose="020B0604020202020204" pitchFamily="34" charset="0"/>
                            <a:buChar char="•"/>
                          </a:pPr>
                          <a:r>
                            <a:rPr lang="en-US" sz="1700" b="1" i="0" dirty="0"/>
                            <a:t>Model</a:t>
                          </a:r>
                        </a:p>
                        <a:p>
                          <a:pPr marL="742950" lvl="1" indent="-285750" algn="l">
                            <a:buFont typeface="Arial" panose="020B0604020202020204" pitchFamily="34" charset="0"/>
                            <a:buChar char="•"/>
                          </a:pPr>
                          <a14:m>
                            <m:oMath xmlns:m="http://schemas.openxmlformats.org/officeDocument/2006/math">
                              <m:sSub>
                                <m:sSubPr>
                                  <m:ctrlPr>
                                    <a:rPr lang="en-US" sz="1700" b="1" i="1" smtClean="0">
                                      <a:latin typeface="Cambria Math" panose="02040503050406030204" pitchFamily="18" charset="0"/>
                                    </a:rPr>
                                  </m:ctrlPr>
                                </m:sSubPr>
                                <m:e>
                                  <m:r>
                                    <a:rPr lang="en-US" sz="1700" b="0" i="1" smtClean="0">
                                      <a:latin typeface="Cambria Math" panose="02040503050406030204" pitchFamily="18" charset="0"/>
                                    </a:rPr>
                                    <m:t>𝑦</m:t>
                                  </m:r>
                                </m:e>
                                <m:sub>
                                  <m:r>
                                    <a:rPr lang="en-US" sz="1700" b="0" i="1" smtClean="0">
                                      <a:latin typeface="Cambria Math" panose="02040503050406030204" pitchFamily="18" charset="0"/>
                                    </a:rPr>
                                    <m:t>𝑖𝑗</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r>
                                    <a:rPr lang="en-US" sz="1700" b="1" i="1" smtClean="0">
                                      <a:latin typeface="Cambria Math" panose="02040503050406030204" pitchFamily="18" charset="0"/>
                                    </a:rPr>
                                    <m:t>𝒙</m:t>
                                  </m:r>
                                </m:e>
                                <m:sub>
                                  <m:r>
                                    <a:rPr lang="en-US" sz="1700" b="0" i="1" smtClean="0">
                                      <a:latin typeface="Cambria Math" panose="02040503050406030204" pitchFamily="18" charset="0"/>
                                    </a:rPr>
                                    <m:t>𝑖𝑗</m:t>
                                  </m:r>
                                </m:sub>
                                <m:sup>
                                  <m:r>
                                    <a:rPr lang="en-US" sz="1700" b="0" i="1" smtClean="0">
                                      <a:latin typeface="Cambria Math" panose="02040503050406030204" pitchFamily="18" charset="0"/>
                                    </a:rPr>
                                    <m:t>𝑇</m:t>
                                  </m:r>
                                </m:sup>
                              </m:sSubSup>
                              <m:r>
                                <a:rPr lang="en-US" sz="1700" b="1" i="1" smtClean="0">
                                  <a:latin typeface="Cambria Math" panose="02040503050406030204" pitchFamily="18" charset="0"/>
                                </a:rPr>
                                <m:t>𝜷</m:t>
                              </m:r>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𝑣</m:t>
                                  </m:r>
                                </m:e>
                                <m:sub>
                                  <m:r>
                                    <a:rPr lang="en-US" sz="1700" b="0" i="1" smtClean="0">
                                      <a:latin typeface="Cambria Math" panose="02040503050406030204" pitchFamily="18" charset="0"/>
                                    </a:rPr>
                                    <m:t>𝑖</m:t>
                                  </m:r>
                                </m:sub>
                              </m:sSub>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𝑒</m:t>
                                  </m:r>
                                </m:e>
                                <m:sub>
                                  <m:r>
                                    <a:rPr lang="en-US" sz="1700" b="0" i="1" smtClean="0">
                                      <a:latin typeface="Cambria Math" panose="02040503050406030204" pitchFamily="18" charset="0"/>
                                    </a:rPr>
                                    <m:t>𝑖𝑗</m:t>
                                  </m:r>
                                </m:sub>
                              </m:sSub>
                            </m:oMath>
                          </a14:m>
                          <a:endParaRPr lang="en-US" sz="1700" b="0" i="1" dirty="0"/>
                        </a:p>
                        <a:p>
                          <a:pPr marL="285750" indent="-285750">
                            <a:buFont typeface="Arial" panose="020B0604020202020204" pitchFamily="34" charset="0"/>
                            <a:buChar char="•"/>
                          </a:pPr>
                          <a:endParaRPr lang="en-US" sz="1700" b="1" i="0" dirty="0"/>
                        </a:p>
                        <a:p>
                          <a:pPr marL="285750" indent="-285750">
                            <a:buFont typeface="Arial" panose="020B0604020202020204" pitchFamily="34" charset="0"/>
                            <a:buChar char="•"/>
                          </a:pPr>
                          <a:r>
                            <a:rPr lang="en-US" sz="1700" b="1" i="0" dirty="0"/>
                            <a:t>Model parameters</a:t>
                          </a:r>
                        </a:p>
                        <a:p>
                          <a:pPr marL="742950" lvl="1" indent="-285750">
                            <a:buFont typeface="Arial" panose="020B0604020202020204" pitchFamily="34" charset="0"/>
                            <a:buChar char="•"/>
                          </a:pPr>
                          <a14:m>
                            <m:oMath xmlns:m="http://schemas.openxmlformats.org/officeDocument/2006/math">
                              <m:r>
                                <a:rPr lang="el-GR" sz="1700" b="1" i="1" smtClean="0">
                                  <a:latin typeface="Cambria Math" panose="02040503050406030204" pitchFamily="18" charset="0"/>
                                  <a:ea typeface="Cambria Math" panose="02040503050406030204" pitchFamily="18" charset="0"/>
                                </a:rPr>
                                <m:t>𝜷</m:t>
                              </m:r>
                              <m:r>
                                <a:rPr lang="es-ES" sz="1700" b="1" i="1" smtClean="0">
                                  <a:latin typeface="Cambria Math" panose="02040503050406030204" pitchFamily="18" charset="0"/>
                                  <a:ea typeface="Cambria Math" panose="02040503050406030204" pitchFamily="18" charset="0"/>
                                </a:rPr>
                                <m:t> </m:t>
                              </m:r>
                            </m:oMath>
                          </a14:m>
                          <a:r>
                            <a:rPr lang="en-US" sz="1700" b="0" i="1" dirty="0"/>
                            <a:t>One per auxiliary</a:t>
                          </a:r>
                          <a:r>
                            <a:rPr lang="en-US" sz="1700" b="0" i="1" baseline="0" dirty="0"/>
                            <a:t> variable plus intercept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𝜎</m:t>
                                  </m:r>
                                </m:e>
                                <m:sub>
                                  <m:r>
                                    <a:rPr lang="es-ES" sz="1800" b="0" i="1" smtClean="0">
                                      <a:latin typeface="Cambria Math" panose="02040503050406030204" pitchFamily="18" charset="0"/>
                                    </a:rPr>
                                    <m:t>𝑣</m:t>
                                  </m:r>
                                </m:sub>
                                <m:sup>
                                  <m:r>
                                    <a:rPr lang="en-US" sz="1800" i="1">
                                      <a:latin typeface="Cambria Math" panose="02040503050406030204" pitchFamily="18" charset="0"/>
                                    </a:rPr>
                                    <m:t>2</m:t>
                                  </m:r>
                                </m:sup>
                              </m:sSubSup>
                            </m:oMath>
                          </a14:m>
                          <a:r>
                            <a:rPr lang="en-US" sz="1700" b="0" i="1" dirty="0"/>
                            <a:t> Variance of stand effects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𝜎</m:t>
                                  </m:r>
                                </m:e>
                                <m:sub>
                                  <m:r>
                                    <a:rPr lang="es-ES" sz="1800" b="0" i="1" smtClean="0">
                                      <a:latin typeface="Cambria Math" panose="02040503050406030204" pitchFamily="18" charset="0"/>
                                    </a:rPr>
                                    <m:t>𝑒</m:t>
                                  </m:r>
                                </m:sub>
                                <m:sup>
                                  <m:r>
                                    <a:rPr lang="en-US" sz="1800" i="1">
                                      <a:latin typeface="Cambria Math" panose="02040503050406030204" pitchFamily="18" charset="0"/>
                                    </a:rPr>
                                    <m:t>2</m:t>
                                  </m:r>
                                </m:sup>
                              </m:sSubSup>
                              <m:r>
                                <a:rPr lang="es-ES" sz="1800" b="0" i="1" smtClean="0">
                                  <a:latin typeface="Cambria Math" panose="02040503050406030204" pitchFamily="18" charset="0"/>
                                </a:rPr>
                                <m:t> </m:t>
                              </m:r>
                            </m:oMath>
                          </a14:m>
                          <a:r>
                            <a:rPr lang="en-US" sz="1700" b="0" i="1" dirty="0"/>
                            <a:t>Variance of model errors</a:t>
                          </a:r>
                        </a:p>
                        <a:p>
                          <a:pPr marL="0" indent="0">
                            <a:buFont typeface="Arial" panose="020B0604020202020204" pitchFamily="34" charset="0"/>
                            <a:buNone/>
                          </a:pPr>
                          <a:endParaRPr lang="en-US" sz="1700" b="1" i="0" dirty="0"/>
                        </a:p>
                        <a:p>
                          <a:pPr marL="285750" indent="-285750">
                            <a:buFont typeface="Arial" panose="020B0604020202020204" pitchFamily="34" charset="0"/>
                            <a:buChar char="•"/>
                          </a:pPr>
                          <a:r>
                            <a:rPr lang="en-US" sz="1700" b="1" i="0" dirty="0"/>
                            <a:t>Estimate of stand mean (total)</a:t>
                          </a:r>
                        </a:p>
                        <a:p>
                          <a:pPr marL="742950" lvl="1" indent="-285750">
                            <a:buFont typeface="Arial" panose="020B0604020202020204" pitchFamily="34" charset="0"/>
                            <a:buChar char="•"/>
                          </a:pPr>
                          <a14:m>
                            <m:oMath xmlns:m="http://schemas.openxmlformats.org/officeDocument/2006/math">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𝜇</m:t>
                                      </m:r>
                                    </m:e>
                                  </m:acc>
                                </m:e>
                                <m:sub>
                                  <m:r>
                                    <a:rPr lang="en-US" sz="1700" b="0" i="1" smtClean="0">
                                      <a:latin typeface="Cambria Math" panose="02040503050406030204" pitchFamily="18" charset="0"/>
                                    </a:rPr>
                                    <m:t>𝑖</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𝒙</m:t>
                                      </m:r>
                                    </m:e>
                                  </m:acc>
                                </m:e>
                                <m:sub>
                                  <m:r>
                                    <a:rPr lang="en-US" sz="1700" b="0" i="1" smtClean="0">
                                      <a:latin typeface="Cambria Math" panose="02040503050406030204" pitchFamily="18" charset="0"/>
                                    </a:rPr>
                                    <m:t>𝑖</m:t>
                                  </m:r>
                                  <m:r>
                                    <a:rPr lang="en-US" sz="1700" b="0" i="1" smtClean="0">
                                      <a:latin typeface="Cambria Math" panose="02040503050406030204" pitchFamily="18" charset="0"/>
                                    </a:rPr>
                                    <m:t>,</m:t>
                                  </m:r>
                                  <m:r>
                                    <a:rPr lang="en-US" sz="1700" b="0" i="1" smtClean="0">
                                      <a:latin typeface="Cambria Math" panose="02040503050406030204" pitchFamily="18" charset="0"/>
                                    </a:rPr>
                                    <m:t>𝑆</m:t>
                                  </m:r>
                                </m:sub>
                                <m:sup>
                                  <m:r>
                                    <a:rPr lang="en-US" sz="1700" b="0" i="1" smtClean="0">
                                      <a:latin typeface="Cambria Math" panose="02040503050406030204" pitchFamily="18" charset="0"/>
                                    </a:rPr>
                                    <m:t>𝑇</m:t>
                                  </m:r>
                                </m:sup>
                              </m:sSubSup>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𝜷</m:t>
                                  </m:r>
                                </m:e>
                              </m:acc>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𝑣</m:t>
                                      </m:r>
                                    </m:e>
                                  </m:acc>
                                </m:e>
                                <m:sub>
                                  <m:r>
                                    <a:rPr lang="en-US" sz="1700" b="0" i="1" smtClean="0">
                                      <a:latin typeface="Cambria Math" panose="02040503050406030204" pitchFamily="18" charset="0"/>
                                    </a:rPr>
                                    <m:t>𝑖</m:t>
                                  </m:r>
                                </m:sub>
                              </m:sSub>
                            </m:oMath>
                          </a14:m>
                          <a:endParaRPr lang="en-US" sz="1700" b="0" i="0" u="none" dirty="0"/>
                        </a:p>
                      </a:txBody>
                      <a:tcPr marL="87243" marR="87243" marT="43622" marB="43622">
                        <a:lnR w="12700" cap="flat" cmpd="sng" algn="ctr">
                          <a:solidFill>
                            <a:schemeClr val="tx1">
                              <a:lumMod val="95000"/>
                              <a:lumOff val="5000"/>
                            </a:schemeClr>
                          </a:solidFill>
                          <a:prstDash val="solid"/>
                          <a:round/>
                          <a:headEnd type="none" w="med" len="med"/>
                          <a:tailEnd type="none" w="med" len="med"/>
                        </a:lnR>
                      </a:tcPr>
                    </a:tc>
                    <a:tc>
                      <a:txBody>
                        <a:bodyPr/>
                        <a:lstStyle/>
                        <a:p>
                          <a:r>
                            <a:rPr lang="en-US" sz="2700" b="1" i="1" dirty="0"/>
                            <a:t>Regression with dummy vars</a:t>
                          </a:r>
                        </a:p>
                        <a:p>
                          <a:endParaRPr lang="en-US" sz="1700" b="1" i="1" dirty="0"/>
                        </a:p>
                        <a:p>
                          <a:pPr marL="285750" lvl="0" indent="-285750" algn="l">
                            <a:buFont typeface="Arial" panose="020B0604020202020204" pitchFamily="34" charset="0"/>
                            <a:buChar char="•"/>
                          </a:pPr>
                          <a:r>
                            <a:rPr lang="en-US" sz="1700" b="1" i="0" dirty="0"/>
                            <a:t>Model</a:t>
                          </a:r>
                        </a:p>
                        <a:p>
                          <a:pPr marL="742950" lvl="1" indent="-285750" algn="l">
                            <a:buFont typeface="Arial" panose="020B0604020202020204" pitchFamily="34" charset="0"/>
                            <a:buChar char="•"/>
                          </a:pPr>
                          <a14:m>
                            <m:oMath xmlns:m="http://schemas.openxmlformats.org/officeDocument/2006/math">
                              <m:sSub>
                                <m:sSubPr>
                                  <m:ctrlPr>
                                    <a:rPr lang="en-US" sz="1700" b="1" i="1" smtClean="0">
                                      <a:latin typeface="Cambria Math" panose="02040503050406030204" pitchFamily="18" charset="0"/>
                                    </a:rPr>
                                  </m:ctrlPr>
                                </m:sSubPr>
                                <m:e>
                                  <m:r>
                                    <a:rPr lang="en-US" sz="1700" b="0" i="1" smtClean="0">
                                      <a:latin typeface="Cambria Math" panose="02040503050406030204" pitchFamily="18" charset="0"/>
                                    </a:rPr>
                                    <m:t>𝑦</m:t>
                                  </m:r>
                                </m:e>
                                <m:sub>
                                  <m:r>
                                    <a:rPr lang="en-US" sz="1700" b="0" i="1" smtClean="0">
                                      <a:latin typeface="Cambria Math" panose="02040503050406030204" pitchFamily="18" charset="0"/>
                                    </a:rPr>
                                    <m:t>𝑖𝑗</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r>
                                    <a:rPr lang="en-US" sz="1700" b="1" i="1" smtClean="0">
                                      <a:latin typeface="Cambria Math" panose="02040503050406030204" pitchFamily="18" charset="0"/>
                                    </a:rPr>
                                    <m:t>𝒙</m:t>
                                  </m:r>
                                </m:e>
                                <m:sub>
                                  <m:r>
                                    <a:rPr lang="en-US" sz="1700" b="0" i="1" smtClean="0">
                                      <a:latin typeface="Cambria Math" panose="02040503050406030204" pitchFamily="18" charset="0"/>
                                    </a:rPr>
                                    <m:t>𝑖𝑗</m:t>
                                  </m:r>
                                </m:sub>
                                <m:sup>
                                  <m:r>
                                    <a:rPr lang="en-US" sz="1700" b="0" i="1" smtClean="0">
                                      <a:latin typeface="Cambria Math" panose="02040503050406030204" pitchFamily="18" charset="0"/>
                                    </a:rPr>
                                    <m:t>𝑇</m:t>
                                  </m:r>
                                </m:sup>
                              </m:sSubSup>
                              <m:r>
                                <a:rPr lang="en-US" sz="1700" b="1" i="1" smtClean="0">
                                  <a:latin typeface="Cambria Math" panose="02040503050406030204" pitchFamily="18" charset="0"/>
                                </a:rPr>
                                <m:t>𝜷</m:t>
                              </m:r>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𝛽</m:t>
                                  </m:r>
                                </m:e>
                                <m:sub>
                                  <m:r>
                                    <a:rPr lang="en-US" sz="1700" b="0" i="1" smtClean="0">
                                      <a:latin typeface="Cambria Math" panose="02040503050406030204" pitchFamily="18" charset="0"/>
                                    </a:rPr>
                                    <m:t>𝑖</m:t>
                                  </m:r>
                                </m:sub>
                              </m:sSub>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𝑒</m:t>
                                  </m:r>
                                </m:e>
                                <m:sub>
                                  <m:r>
                                    <a:rPr lang="en-US" sz="1700" b="0" i="1" smtClean="0">
                                      <a:latin typeface="Cambria Math" panose="02040503050406030204" pitchFamily="18" charset="0"/>
                                    </a:rPr>
                                    <m:t>𝑖𝑗</m:t>
                                  </m:r>
                                </m:sub>
                              </m:sSub>
                            </m:oMath>
                          </a14:m>
                          <a:endParaRPr lang="en-US" sz="1700" b="0" i="1" dirty="0"/>
                        </a:p>
                        <a:p>
                          <a:pPr marL="742950" lvl="1" indent="-285750" algn="l">
                            <a:buFont typeface="Arial" panose="020B0604020202020204" pitchFamily="34" charset="0"/>
                            <a:buChar char="•"/>
                          </a:pPr>
                          <a:endParaRPr lang="en-US" sz="1700" b="0" i="1" dirty="0"/>
                        </a:p>
                        <a:p>
                          <a:pPr marL="285750" indent="-285750">
                            <a:buFont typeface="Arial" panose="020B0604020202020204" pitchFamily="34" charset="0"/>
                            <a:buChar char="•"/>
                          </a:pPr>
                          <a:r>
                            <a:rPr lang="en-US" sz="1700" b="1" i="0" dirty="0"/>
                            <a:t>Model parameters</a:t>
                          </a:r>
                        </a:p>
                        <a:p>
                          <a:pPr marL="742950" lvl="1" indent="-285750">
                            <a:buFont typeface="Arial" panose="020B0604020202020204" pitchFamily="34" charset="0"/>
                            <a:buChar char="•"/>
                          </a:pPr>
                          <a14:m>
                            <m:oMath xmlns:m="http://schemas.openxmlformats.org/officeDocument/2006/math">
                              <m:r>
                                <a:rPr lang="el-GR" sz="1700" b="1" i="1" smtClean="0">
                                  <a:latin typeface="Cambria Math" panose="02040503050406030204" pitchFamily="18" charset="0"/>
                                  <a:ea typeface="Cambria Math" panose="02040503050406030204" pitchFamily="18" charset="0"/>
                                </a:rPr>
                                <m:t>𝜷</m:t>
                              </m:r>
                              <m:r>
                                <a:rPr lang="es-ES" sz="1700" b="1" i="1" smtClean="0">
                                  <a:latin typeface="Cambria Math" panose="02040503050406030204" pitchFamily="18" charset="0"/>
                                  <a:ea typeface="Cambria Math" panose="02040503050406030204" pitchFamily="18" charset="0"/>
                                </a:rPr>
                                <m:t>  </m:t>
                              </m:r>
                            </m:oMath>
                          </a14:m>
                          <a:r>
                            <a:rPr lang="en-US" sz="1700" b="0" i="1" dirty="0"/>
                            <a:t>One per auxiliary</a:t>
                          </a:r>
                          <a:r>
                            <a:rPr lang="en-US" sz="1700" b="0" i="1" baseline="0" dirty="0"/>
                            <a:t> variable plus intercept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𝑖</m:t>
                                  </m:r>
                                </m:sub>
                              </m:sSub>
                            </m:oMath>
                          </a14:m>
                          <a:r>
                            <a:rPr lang="en-US" sz="1700" b="0" i="1" dirty="0"/>
                            <a:t> Stand effects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𝜎</m:t>
                                  </m:r>
                                </m:e>
                                <m:sub>
                                  <m:r>
                                    <a:rPr lang="es-ES" sz="1800" b="0" i="1" smtClean="0">
                                      <a:latin typeface="Cambria Math" panose="02040503050406030204" pitchFamily="18" charset="0"/>
                                    </a:rPr>
                                    <m:t>𝑒</m:t>
                                  </m:r>
                                </m:sub>
                                <m:sup>
                                  <m:r>
                                    <a:rPr lang="en-US" sz="1800" i="1">
                                      <a:latin typeface="Cambria Math" panose="02040503050406030204" pitchFamily="18" charset="0"/>
                                    </a:rPr>
                                    <m:t>2</m:t>
                                  </m:r>
                                </m:sup>
                              </m:sSubSup>
                              <m:r>
                                <a:rPr lang="es-ES" sz="1800" b="0" i="1" smtClean="0">
                                  <a:latin typeface="Cambria Math" panose="02040503050406030204" pitchFamily="18" charset="0"/>
                                </a:rPr>
                                <m:t> </m:t>
                              </m:r>
                            </m:oMath>
                          </a14:m>
                          <a:r>
                            <a:rPr lang="en-US" sz="1700" b="0" i="1" dirty="0"/>
                            <a:t>Variance of model errors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1" dirty="0"/>
                        </a:p>
                        <a:p>
                          <a:pPr marL="285750" indent="-285750">
                            <a:buFont typeface="Arial" panose="020B0604020202020204" pitchFamily="34" charset="0"/>
                            <a:buChar char="•"/>
                          </a:pPr>
                          <a:r>
                            <a:rPr lang="en-US" sz="1700" b="1" i="0" dirty="0"/>
                            <a:t>Estimate of stand mean (total)</a:t>
                          </a:r>
                        </a:p>
                        <a:p>
                          <a:pPr marL="742950" lvl="1" indent="-285750">
                            <a:buFont typeface="Arial" panose="020B0604020202020204" pitchFamily="34" charset="0"/>
                            <a:buChar char="•"/>
                          </a:pPr>
                          <a14:m>
                            <m:oMath xmlns:m="http://schemas.openxmlformats.org/officeDocument/2006/math">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𝜇</m:t>
                                      </m:r>
                                    </m:e>
                                  </m:acc>
                                </m:e>
                                <m:sub>
                                  <m:r>
                                    <a:rPr lang="en-US" sz="1700" b="0" i="1" smtClean="0">
                                      <a:latin typeface="Cambria Math" panose="02040503050406030204" pitchFamily="18" charset="0"/>
                                    </a:rPr>
                                    <m:t>𝑖</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𝒙</m:t>
                                      </m:r>
                                    </m:e>
                                  </m:acc>
                                </m:e>
                                <m:sub>
                                  <m:r>
                                    <a:rPr lang="en-US" sz="1700" b="0" i="1" smtClean="0">
                                      <a:latin typeface="Cambria Math" panose="02040503050406030204" pitchFamily="18" charset="0"/>
                                    </a:rPr>
                                    <m:t>𝑖</m:t>
                                  </m:r>
                                  <m:r>
                                    <a:rPr lang="en-US" sz="1700" b="0" i="1" smtClean="0">
                                      <a:latin typeface="Cambria Math" panose="02040503050406030204" pitchFamily="18" charset="0"/>
                                    </a:rPr>
                                    <m:t>,</m:t>
                                  </m:r>
                                  <m:r>
                                    <a:rPr lang="en-US" sz="1700" b="0" i="1" smtClean="0">
                                      <a:latin typeface="Cambria Math" panose="02040503050406030204" pitchFamily="18" charset="0"/>
                                    </a:rPr>
                                    <m:t>𝑆</m:t>
                                  </m:r>
                                </m:sub>
                                <m:sup>
                                  <m:r>
                                    <a:rPr lang="en-US" sz="1700" b="0" i="1" smtClean="0">
                                      <a:latin typeface="Cambria Math" panose="02040503050406030204" pitchFamily="18" charset="0"/>
                                    </a:rPr>
                                    <m:t>𝑇</m:t>
                                  </m:r>
                                </m:sup>
                              </m:sSubSup>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𝜷</m:t>
                                  </m:r>
                                </m:e>
                              </m:acc>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ea typeface="Cambria Math" panose="02040503050406030204" pitchFamily="18" charset="0"/>
                                        </a:rPr>
                                        <m:t>𝛽</m:t>
                                      </m:r>
                                    </m:e>
                                  </m:acc>
                                </m:e>
                                <m:sub>
                                  <m:r>
                                    <a:rPr lang="en-US" sz="1700" b="0" i="1" smtClean="0">
                                      <a:latin typeface="Cambria Math" panose="02040503050406030204" pitchFamily="18" charset="0"/>
                                    </a:rPr>
                                    <m:t>𝑖</m:t>
                                  </m:r>
                                </m:sub>
                              </m:sSub>
                            </m:oMath>
                          </a14:m>
                          <a:endParaRPr lang="en-US" sz="1700" b="0" i="0" u="none" dirty="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1" dirty="0"/>
                        </a:p>
                      </a:txBody>
                      <a:tcPr marL="87243" marR="87243" marT="43622" marB="43622">
                        <a:lnL w="12700" cap="flat" cmpd="sng" algn="ctr">
                          <a:solidFill>
                            <a:schemeClr val="tx1">
                              <a:lumMod val="95000"/>
                              <a:lumOff val="5000"/>
                            </a:schemeClr>
                          </a:solidFill>
                          <a:prstDash val="solid"/>
                          <a:round/>
                          <a:headEnd type="none" w="med" len="med"/>
                          <a:tailEnd type="none" w="med" len="med"/>
                        </a:lnL>
                      </a:tcPr>
                    </a:tc>
                    <a:extLst>
                      <a:ext uri="{0D108BD9-81ED-4DB2-BD59-A6C34878D82A}">
                        <a16:rowId xmlns:a16="http://schemas.microsoft.com/office/drawing/2014/main" val="757580373"/>
                      </a:ext>
                    </a:extLst>
                  </a:tr>
                </a:tbl>
              </a:graphicData>
            </a:graphic>
          </p:graphicFrame>
        </mc:Choice>
        <mc:Fallback xmlns="">
          <p:graphicFrame>
            <p:nvGraphicFramePr>
              <p:cNvPr id="6" name="Table 7">
                <a:extLst>
                  <a:ext uri="{FF2B5EF4-FFF2-40B4-BE49-F238E27FC236}">
                    <a16:creationId xmlns:a16="http://schemas.microsoft.com/office/drawing/2014/main" id="{F5FFC3EF-DDBD-E5D8-B00D-29DF94A54C7C}"/>
                  </a:ext>
                </a:extLst>
              </p:cNvPr>
              <p:cNvGraphicFramePr>
                <a:graphicFrameLocks noGrp="1"/>
              </p:cNvGraphicFramePr>
              <p:nvPr>
                <p:extLst>
                  <p:ext uri="{D42A27DB-BD31-4B8C-83A1-F6EECF244321}">
                    <p14:modId xmlns:p14="http://schemas.microsoft.com/office/powerpoint/2010/main" val="1068814571"/>
                  </p:ext>
                </p:extLst>
              </p:nvPr>
            </p:nvGraphicFramePr>
            <p:xfrm>
              <a:off x="1079500" y="1538289"/>
              <a:ext cx="10076180" cy="3714745"/>
            </p:xfrm>
            <a:graphic>
              <a:graphicData uri="http://schemas.openxmlformats.org/drawingml/2006/table">
                <a:tbl>
                  <a:tblPr firstRow="1" bandRow="1">
                    <a:tableStyleId>{2D5ABB26-0587-4C30-8999-92F81FD0307C}</a:tableStyleId>
                  </a:tblPr>
                  <a:tblGrid>
                    <a:gridCol w="5038090">
                      <a:extLst>
                        <a:ext uri="{9D8B030D-6E8A-4147-A177-3AD203B41FA5}">
                          <a16:colId xmlns:a16="http://schemas.microsoft.com/office/drawing/2014/main" val="776720180"/>
                        </a:ext>
                      </a:extLst>
                    </a:gridCol>
                    <a:gridCol w="5038090">
                      <a:extLst>
                        <a:ext uri="{9D8B030D-6E8A-4147-A177-3AD203B41FA5}">
                          <a16:colId xmlns:a16="http://schemas.microsoft.com/office/drawing/2014/main" val="4179677502"/>
                        </a:ext>
                      </a:extLst>
                    </a:gridCol>
                  </a:tblGrid>
                  <a:tr h="3714745">
                    <a:tc>
                      <a:txBody>
                        <a:bodyPr/>
                        <a:lstStyle/>
                        <a:p>
                          <a:endParaRPr lang="en-US"/>
                        </a:p>
                      </a:txBody>
                      <a:tcPr marL="87243" marR="87243" marT="43622" marB="43622">
                        <a:lnR w="12700" cap="flat" cmpd="sng" algn="ctr">
                          <a:solidFill>
                            <a:schemeClr val="tx1">
                              <a:lumMod val="95000"/>
                              <a:lumOff val="5000"/>
                            </a:schemeClr>
                          </a:solidFill>
                          <a:prstDash val="solid"/>
                          <a:round/>
                          <a:headEnd type="none" w="med" len="med"/>
                          <a:tailEnd type="none" w="med" len="med"/>
                        </a:lnR>
                        <a:blipFill>
                          <a:blip r:embed="rId2"/>
                          <a:stretch>
                            <a:fillRect t="-1475" r="-99879" b="-164"/>
                          </a:stretch>
                        </a:blipFill>
                      </a:tcPr>
                    </a:tc>
                    <a:tc>
                      <a:txBody>
                        <a:bodyPr/>
                        <a:lstStyle/>
                        <a:p>
                          <a:endParaRPr lang="en-US"/>
                        </a:p>
                      </a:txBody>
                      <a:tcPr marL="87243" marR="87243" marT="43622" marB="43622">
                        <a:lnL w="12700" cap="flat" cmpd="sng" algn="ctr">
                          <a:solidFill>
                            <a:schemeClr val="tx1">
                              <a:lumMod val="95000"/>
                              <a:lumOff val="5000"/>
                            </a:schemeClr>
                          </a:solidFill>
                          <a:prstDash val="solid"/>
                          <a:round/>
                          <a:headEnd type="none" w="med" len="med"/>
                          <a:tailEnd type="none" w="med" len="med"/>
                        </a:lnL>
                        <a:blipFill>
                          <a:blip r:embed="rId2"/>
                          <a:stretch>
                            <a:fillRect l="-100121" t="-1475" b="-164"/>
                          </a:stretch>
                        </a:blipFill>
                      </a:tcPr>
                    </a:tc>
                    <a:extLst>
                      <a:ext uri="{0D108BD9-81ED-4DB2-BD59-A6C34878D82A}">
                        <a16:rowId xmlns:a16="http://schemas.microsoft.com/office/drawing/2014/main" val="757580373"/>
                      </a:ext>
                    </a:extLst>
                  </a:tr>
                </a:tbl>
              </a:graphicData>
            </a:graphic>
          </p:graphicFrame>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341093-40FB-A86E-E338-DD0F6A01B12D}"/>
                  </a:ext>
                </a:extLst>
              </p:cNvPr>
              <p:cNvSpPr txBox="1"/>
              <p:nvPr/>
            </p:nvSpPr>
            <p:spPr>
              <a:xfrm>
                <a:off x="472440" y="5146337"/>
                <a:ext cx="11441879" cy="1477328"/>
              </a:xfrm>
              <a:prstGeom prst="rect">
                <a:avLst/>
              </a:prstGeom>
              <a:noFill/>
            </p:spPr>
            <p:txBody>
              <a:bodyPr wrap="square" rtlCol="0">
                <a:spAutoFit/>
              </a:bodyPr>
              <a:lstStyle/>
              <a:p>
                <a:r>
                  <a:rPr lang="en-US" b="1" dirty="0"/>
                  <a:t>Example with 16 stands &amp; 1 auxiliary variables</a:t>
                </a:r>
              </a:p>
              <a:p>
                <a:endParaRPr lang="en-US" sz="900" b="1" dirty="0"/>
              </a:p>
              <a:p>
                <a:r>
                  <a:rPr lang="en-US" dirty="0"/>
                  <a:t>If we have 1 auxiliary variable for the unit level model we have to estimate 4 parameters  (</a:t>
                </a:r>
                <a14:m>
                  <m:oMath xmlns:m="http://schemas.openxmlformats.org/officeDocument/2006/math">
                    <m:r>
                      <a:rPr lang="el-GR" sz="1800" b="1" i="1" smtClean="0">
                        <a:latin typeface="Cambria Math" panose="02040503050406030204" pitchFamily="18" charset="0"/>
                        <a:ea typeface="Cambria Math" panose="02040503050406030204" pitchFamily="18" charset="0"/>
                      </a:rPr>
                      <m:t>𝜷</m:t>
                    </m:r>
                  </m:oMath>
                </a14:m>
                <a:r>
                  <a:rPr lang="en-US" dirty="0"/>
                  <a:t>=2,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i="1">
                            <a:latin typeface="Cambria Math" panose="02040503050406030204" pitchFamily="18" charset="0"/>
                          </a:rPr>
                          <m:t>𝑣</m:t>
                        </m:r>
                      </m:sub>
                      <m:sup>
                        <m:r>
                          <a:rPr lang="en-US" i="1">
                            <a:latin typeface="Cambria Math" panose="02040503050406030204" pitchFamily="18" charset="0"/>
                          </a:rPr>
                          <m:t>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a:t>
                </a:r>
              </a:p>
              <a:p>
                <a:endParaRPr lang="en-US" sz="900" dirty="0"/>
              </a:p>
              <a:p>
                <a:r>
                  <a:rPr lang="en-US" dirty="0"/>
                  <a:t>For the same problem the regression with dummy variables implies estimating 19 parameters (</a:t>
                </a:r>
                <a14:m>
                  <m:oMath xmlns:m="http://schemas.openxmlformats.org/officeDocument/2006/math">
                    <m:r>
                      <a:rPr lang="el-GR" sz="1800" b="1" i="1" smtClean="0">
                        <a:latin typeface="Cambria Math" panose="02040503050406030204" pitchFamily="18" charset="0"/>
                        <a:ea typeface="Cambria Math" panose="02040503050406030204" pitchFamily="18" charset="0"/>
                      </a:rPr>
                      <m:t>𝜷</m:t>
                    </m:r>
                  </m:oMath>
                </a14:m>
                <a:r>
                  <a:rPr lang="en-US" dirty="0"/>
                  <a:t>=2,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b="1" u="sng" dirty="0"/>
                  <a:t>, plus 16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dirty="0"/>
                  <a:t>)</a:t>
                </a:r>
              </a:p>
              <a:p>
                <a:endParaRPr lang="en-US" dirty="0"/>
              </a:p>
            </p:txBody>
          </p:sp>
        </mc:Choice>
        <mc:Fallback>
          <p:sp>
            <p:nvSpPr>
              <p:cNvPr id="3" name="TextBox 2">
                <a:extLst>
                  <a:ext uri="{FF2B5EF4-FFF2-40B4-BE49-F238E27FC236}">
                    <a16:creationId xmlns:a16="http://schemas.microsoft.com/office/drawing/2014/main" id="{2D341093-40FB-A86E-E338-DD0F6A01B12D}"/>
                  </a:ext>
                </a:extLst>
              </p:cNvPr>
              <p:cNvSpPr txBox="1">
                <a:spLocks noRot="1" noChangeAspect="1" noMove="1" noResize="1" noEditPoints="1" noAdjustHandles="1" noChangeArrowheads="1" noChangeShapeType="1" noTextEdit="1"/>
              </p:cNvSpPr>
              <p:nvPr/>
            </p:nvSpPr>
            <p:spPr>
              <a:xfrm>
                <a:off x="472440" y="5146337"/>
                <a:ext cx="11441879" cy="1477328"/>
              </a:xfrm>
              <a:prstGeom prst="rect">
                <a:avLst/>
              </a:prstGeom>
              <a:blipFill>
                <a:blip r:embed="rId3"/>
                <a:stretch>
                  <a:fillRect l="-480" t="-1646"/>
                </a:stretch>
              </a:blipFill>
            </p:spPr>
            <p:txBody>
              <a:bodyPr/>
              <a:lstStyle/>
              <a:p>
                <a:r>
                  <a:rPr lang="en-US">
                    <a:noFill/>
                  </a:rPr>
                  <a:t> </a:t>
                </a:r>
              </a:p>
            </p:txBody>
          </p:sp>
        </mc:Fallback>
      </mc:AlternateContent>
    </p:spTree>
    <p:extLst>
      <p:ext uri="{BB962C8B-B14F-4D97-AF65-F5344CB8AC3E}">
        <p14:creationId xmlns:p14="http://schemas.microsoft.com/office/powerpoint/2010/main" val="1647420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0739-4C15-1BB9-5B50-D269E1B29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050560-A1C0-96AE-8D64-736E4A612892}"/>
              </a:ext>
            </a:extLst>
          </p:cNvPr>
          <p:cNvSpPr>
            <a:spLocks noGrp="1"/>
          </p:cNvSpPr>
          <p:nvPr>
            <p:ph type="title"/>
          </p:nvPr>
        </p:nvSpPr>
        <p:spPr>
          <a:xfrm>
            <a:off x="838199" y="0"/>
            <a:ext cx="10515600" cy="1325563"/>
          </a:xfrm>
        </p:spPr>
        <p:txBody>
          <a:bodyPr/>
          <a:lstStyle/>
          <a:p>
            <a:pPr algn="ctr"/>
            <a:r>
              <a:rPr lang="en-US" b="1" dirty="0"/>
              <a:t>Part 1. Introduction</a:t>
            </a:r>
          </a:p>
        </p:txBody>
      </p:sp>
      <p:sp>
        <p:nvSpPr>
          <p:cNvPr id="4" name="Content Placeholder 2">
            <a:extLst>
              <a:ext uri="{FF2B5EF4-FFF2-40B4-BE49-F238E27FC236}">
                <a16:creationId xmlns:a16="http://schemas.microsoft.com/office/drawing/2014/main" id="{C6E2FDBE-9914-4F8F-7927-F27DBFA4B2FD}"/>
              </a:ext>
            </a:extLst>
          </p:cNvPr>
          <p:cNvSpPr>
            <a:spLocks noGrp="1"/>
          </p:cNvSpPr>
          <p:nvPr>
            <p:ph idx="1"/>
          </p:nvPr>
        </p:nvSpPr>
        <p:spPr>
          <a:xfrm>
            <a:off x="167180" y="1024933"/>
            <a:ext cx="7539906" cy="4230356"/>
          </a:xfrm>
        </p:spPr>
        <p:txBody>
          <a:bodyPr vert="horz" lIns="91440" tIns="45720" rIns="91440" bIns="45720" rtlCol="0" anchor="t">
            <a:noAutofit/>
          </a:bodyPr>
          <a:lstStyle/>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To focus on the main ideas of the course we are going use some simplifications and common notation.</a:t>
            </a:r>
          </a:p>
          <a:p>
            <a:r>
              <a:rPr lang="en-US" sz="2400" b="1" kern="100" dirty="0">
                <a:solidFill>
                  <a:srgbClr val="000000"/>
                </a:solidFill>
                <a:latin typeface="Aptos" panose="020B0004020202020204" pitchFamily="34" charset="0"/>
                <a:ea typeface="+mj-ea"/>
                <a:cs typeface="Times New Roman" panose="02020603050405020304" pitchFamily="18" charset="0"/>
              </a:rPr>
              <a:t>Study area</a:t>
            </a:r>
            <a:r>
              <a:rPr lang="en-US" sz="2400" kern="100" dirty="0">
                <a:solidFill>
                  <a:srgbClr val="000000"/>
                </a:solidFill>
                <a:latin typeface="Aptos" panose="020B0004020202020204" pitchFamily="34" charset="0"/>
                <a:ea typeface="+mj-ea"/>
                <a:cs typeface="Times New Roman" panose="02020603050405020304" pitchFamily="18" charset="0"/>
              </a:rPr>
              <a:t>: A forest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Population (set of population units)Enclosed in green polygons</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Domains of interest</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Stands  Subpopulation (Subsets of units of the population, typically based on a delineation). E.g., red polygon.</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Population unit</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Pixels  grid cells with available auxiliary information (e.g. from lidar) with sizes ~ 1/10</a:t>
            </a:r>
            <a:r>
              <a:rPr lang="en-US" sz="2400" kern="100" baseline="300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acre</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Sampled units</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Field plots  assumed equivalent to population units ~1/10</a:t>
            </a:r>
            <a:r>
              <a:rPr lang="en-US" sz="2400" kern="100" baseline="300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acre</a:t>
            </a: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pic>
        <p:nvPicPr>
          <p:cNvPr id="3" name="Picture 2">
            <a:extLst>
              <a:ext uri="{FF2B5EF4-FFF2-40B4-BE49-F238E27FC236}">
                <a16:creationId xmlns:a16="http://schemas.microsoft.com/office/drawing/2014/main" id="{82FB8A52-7E88-5012-F53A-94E7BB826DEB}"/>
              </a:ext>
            </a:extLst>
          </p:cNvPr>
          <p:cNvPicPr>
            <a:picLocks noChangeAspect="1"/>
          </p:cNvPicPr>
          <p:nvPr/>
        </p:nvPicPr>
        <p:blipFill>
          <a:blip r:embed="rId2">
            <a:extLst>
              <a:ext uri="{28A0092B-C50C-407E-A947-70E740481C1C}">
                <a14:useLocalDpi xmlns:a14="http://schemas.microsoft.com/office/drawing/2010/main" val="0"/>
              </a:ext>
            </a:extLst>
          </a:blip>
          <a:srcRect t="81" b="81"/>
          <a:stretch/>
        </p:blipFill>
        <p:spPr>
          <a:xfrm>
            <a:off x="8359970" y="900335"/>
            <a:ext cx="3664848" cy="258742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8AD58D3D-3E8D-1F97-32EF-076BCD4D3B70}"/>
              </a:ext>
            </a:extLst>
          </p:cNvPr>
          <p:cNvPicPr>
            <a:picLocks noChangeAspect="1"/>
          </p:cNvPicPr>
          <p:nvPr/>
        </p:nvPicPr>
        <p:blipFill>
          <a:blip r:embed="rId3"/>
          <a:stretch>
            <a:fillRect/>
          </a:stretch>
        </p:blipFill>
        <p:spPr>
          <a:xfrm>
            <a:off x="7874266" y="4083724"/>
            <a:ext cx="4317734" cy="2797467"/>
          </a:xfrm>
          <a:prstGeom prst="rect">
            <a:avLst/>
          </a:prstGeom>
        </p:spPr>
      </p:pic>
      <p:sp>
        <p:nvSpPr>
          <p:cNvPr id="20" name="Arrow: Down 19">
            <a:extLst>
              <a:ext uri="{FF2B5EF4-FFF2-40B4-BE49-F238E27FC236}">
                <a16:creationId xmlns:a16="http://schemas.microsoft.com/office/drawing/2014/main" id="{2BF499DC-C755-C136-16C8-947F15DAE2C7}"/>
              </a:ext>
            </a:extLst>
          </p:cNvPr>
          <p:cNvSpPr/>
          <p:nvPr/>
        </p:nvSpPr>
        <p:spPr>
          <a:xfrm>
            <a:off x="9962795" y="3531960"/>
            <a:ext cx="976746" cy="379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4A36B7F-2D22-07F8-A026-A86E903953B0}"/>
              </a:ext>
            </a:extLst>
          </p:cNvPr>
          <p:cNvSpPr txBox="1"/>
          <p:nvPr/>
        </p:nvSpPr>
        <p:spPr>
          <a:xfrm>
            <a:off x="8059359" y="3833264"/>
            <a:ext cx="2391809" cy="369332"/>
          </a:xfrm>
          <a:prstGeom prst="rect">
            <a:avLst/>
          </a:prstGeom>
          <a:noFill/>
        </p:spPr>
        <p:txBody>
          <a:bodyPr wrap="none" rtlCol="0">
            <a:spAutoFit/>
          </a:bodyPr>
          <a:lstStyle/>
          <a:p>
            <a:r>
              <a:rPr lang="en-US" b="1" dirty="0"/>
              <a:t>Aux info</a:t>
            </a:r>
            <a:r>
              <a:rPr lang="en-US" b="1" dirty="0">
                <a:sym typeface="Wingdings" panose="05000000000000000000" pitchFamily="2" charset="2"/>
              </a:rPr>
              <a:t>: color coded</a:t>
            </a:r>
            <a:endParaRPr lang="en-US" b="1" dirty="0"/>
          </a:p>
        </p:txBody>
      </p:sp>
    </p:spTree>
    <p:extLst>
      <p:ext uri="{BB962C8B-B14F-4D97-AF65-F5344CB8AC3E}">
        <p14:creationId xmlns:p14="http://schemas.microsoft.com/office/powerpoint/2010/main" val="3807382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14BFE-D900-0EA9-CB36-B3CC95ACAFE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CEDC37A-8E06-6F40-A684-C0BE9E11D5BA}"/>
              </a:ext>
            </a:extLst>
          </p:cNvPr>
          <p:cNvSpPr/>
          <p:nvPr/>
        </p:nvSpPr>
        <p:spPr>
          <a:xfrm>
            <a:off x="237517" y="1939332"/>
            <a:ext cx="11448716" cy="326571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16B9-337A-69A6-3A11-4AED56A99CC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602CDB51-7A77-8A61-E675-540F98143408}"/>
              </a:ext>
            </a:extLst>
          </p:cNvPr>
          <p:cNvSpPr>
            <a:spLocks noGrp="1"/>
          </p:cNvSpPr>
          <p:nvPr>
            <p:ph idx="1"/>
          </p:nvPr>
        </p:nvSpPr>
        <p:spPr>
          <a:xfrm>
            <a:off x="237517" y="1165610"/>
            <a:ext cx="11448716" cy="27532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classical sampling methods (i.e., design based):</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has an UNKNOWN BUT FIXED value for the variable of interest.  This implies that target parameters such as means or totals are UNKNOWN BUT FIXED quantities.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may have KNOWN BUT FIXED values for one or more auxiliary variables.</a:t>
            </a:r>
          </a:p>
          <a:p>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This starting point is very reasonable and </a:t>
            </a:r>
            <a:r>
              <a:rPr lang="en-US" sz="2400" b="1" kern="100" dirty="0">
                <a:solidFill>
                  <a:srgbClr val="000000"/>
                </a:solidFill>
                <a:latin typeface="Aptos" panose="020B0004020202020204" pitchFamily="34" charset="0"/>
                <a:ea typeface="+mj-ea"/>
                <a:cs typeface="Times New Roman" panose="02020603050405020304" pitchFamily="18" charset="0"/>
              </a:rPr>
              <a:t>do not imply any strong assumption about the population</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We cannot measure all population units so we will estimate parameters of interest about our population or about subpopulations using sampling.</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271607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C545-D175-B9D7-3CD7-6BD5F303C47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C7EA872-50A4-555C-7F50-BFF808B546FC}"/>
              </a:ext>
            </a:extLst>
          </p:cNvPr>
          <p:cNvSpPr/>
          <p:nvPr/>
        </p:nvSpPr>
        <p:spPr>
          <a:xfrm>
            <a:off x="167179" y="5833067"/>
            <a:ext cx="11448716" cy="447156"/>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6B95E-5EE5-A970-CE65-F4AA97262832}"/>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E5890D40-12C5-2AD9-82CA-F0ABFC766452}"/>
              </a:ext>
            </a:extLst>
          </p:cNvPr>
          <p:cNvSpPr>
            <a:spLocks noGrp="1"/>
          </p:cNvSpPr>
          <p:nvPr>
            <p:ph idx="1"/>
          </p:nvPr>
        </p:nvSpPr>
        <p:spPr>
          <a:xfrm>
            <a:off x="167178" y="1024933"/>
            <a:ext cx="11539151"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classical sampling methods (i.e., design based). We have to do five steps.</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Define our 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e.g., Mean volume in the forest, total volume in the forest, mean volume in one stand… </a:t>
            </a:r>
            <a:r>
              <a:rPr lang="en-US" sz="2400" b="1" kern="100" dirty="0">
                <a:solidFill>
                  <a:srgbClr val="000000"/>
                </a:solidFill>
                <a:latin typeface="Aptos" panose="020B0004020202020204" pitchFamily="34" charset="0"/>
                <a:ea typeface="+mj-ea"/>
                <a:cs typeface="Times New Roman" panose="02020603050405020304" pitchFamily="18" charset="0"/>
              </a:rPr>
              <a:t>We cannot know it. It is a population parameter and we cannot measure the entire population We have to sample</a:t>
            </a:r>
            <a:r>
              <a:rPr lang="en-US" sz="2400" kern="100" dirty="0">
                <a:solidFill>
                  <a:srgbClr val="000000"/>
                </a:solidFill>
                <a:latin typeface="Aptos" panose="020B0004020202020204" pitchFamily="34" charset="0"/>
                <a:ea typeface="+mj-ea"/>
                <a:cs typeface="Times New Roman" panose="02020603050405020304" pitchFamily="18" charset="0"/>
              </a:rPr>
              <a:t>. </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Establish randomized sampling design: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e.g. simple random sampling, stratified…</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Select estimator</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Sample mean, stratified mean…</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the sample</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We go to the field and measure units according to our design</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Using the collected data, we calculate our estimators and uncertainty for the chosen sampling design. </a:t>
            </a:r>
          </a:p>
          <a:p>
            <a:pPr marL="0" indent="0">
              <a:buNone/>
            </a:pPr>
            <a:br>
              <a:rPr lang="en-US"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what the sampling design is and what estimator we are going to use!!!</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55979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E879B-6F26-A73D-B0CA-FD7B41109E8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B26D845-27F6-620B-3003-4FCE52BF9018}"/>
              </a:ext>
            </a:extLst>
          </p:cNvPr>
          <p:cNvSpPr/>
          <p:nvPr/>
        </p:nvSpPr>
        <p:spPr>
          <a:xfrm>
            <a:off x="167179" y="1929284"/>
            <a:ext cx="11448716" cy="29550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2A3BB-ECD4-3267-CBE4-5F5344D336E5}"/>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3E97BD2A-F573-1FA5-AD43-33B4185BE559}"/>
              </a:ext>
            </a:extLst>
          </p:cNvPr>
          <p:cNvSpPr>
            <a:spLocks noGrp="1"/>
          </p:cNvSpPr>
          <p:nvPr>
            <p:ph idx="1"/>
          </p:nvPr>
        </p:nvSpPr>
        <p:spPr>
          <a:xfrm>
            <a:off x="167179" y="1024933"/>
            <a:ext cx="11448716"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The two most important ideas so far are:</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We do not make any strong assumption about the population</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has an UNKNOWN BUT FIXED value for the variable of interest.  This implies that target parameters such as means or totals are UNKNOWN BUT FIXED quantities.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may have KNOWN BUT FIXED values for one or more auxiliary variable.</a:t>
            </a:r>
          </a:p>
          <a:p>
            <a:pPr marL="0" indent="0">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
        <p:nvSpPr>
          <p:cNvPr id="7" name="Rectangle 6">
            <a:extLst>
              <a:ext uri="{FF2B5EF4-FFF2-40B4-BE49-F238E27FC236}">
                <a16:creationId xmlns:a16="http://schemas.microsoft.com/office/drawing/2014/main" id="{DB0B6198-5E95-443E-8AA0-0C4E8BDD543A}"/>
              </a:ext>
            </a:extLst>
          </p:cNvPr>
          <p:cNvSpPr/>
          <p:nvPr/>
        </p:nvSpPr>
        <p:spPr>
          <a:xfrm>
            <a:off x="167179" y="5451471"/>
            <a:ext cx="11448716" cy="745684"/>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A4C5D49D-D44D-D475-319F-D383B5AEA6F0}"/>
              </a:ext>
            </a:extLst>
          </p:cNvPr>
          <p:cNvSpPr txBox="1">
            <a:spLocks/>
          </p:cNvSpPr>
          <p:nvPr/>
        </p:nvSpPr>
        <p:spPr>
          <a:xfrm>
            <a:off x="167179" y="5259732"/>
            <a:ext cx="11448716" cy="8332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what the sampling design is and what estimator we are going to use!!!</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Font typeface="Arial" panose="020B0604020202020204" pitchFamily="34" charse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8481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F7085-C333-A37E-C5E7-6AF713756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E062D-4310-0F6D-179A-87E880C4024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427B21F-7740-7409-FFDE-2D758B8D21E4}"/>
                  </a:ext>
                </a:extLst>
              </p:cNvPr>
              <p:cNvSpPr>
                <a:spLocks noGrp="1"/>
              </p:cNvSpPr>
              <p:nvPr>
                <p:ph idx="1"/>
              </p:nvPr>
            </p:nvSpPr>
            <p:spPr>
              <a:xfrm>
                <a:off x="167179" y="1024933"/>
                <a:ext cx="7771019"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Example:</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We want to estimate the mean volume (</a:t>
                </a:r>
                <a14:m>
                  <m:oMath xmlns:m="http://schemas.openxmlformats.org/officeDocument/2006/math">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oMath>
                </a14:m>
                <a:r>
                  <a:rPr lang="en-US" sz="2400" kern="100" dirty="0">
                    <a:solidFill>
                      <a:srgbClr val="000000"/>
                    </a:solidFill>
                    <a:latin typeface="Aptos" panose="020B0004020202020204" pitchFamily="34" charset="0"/>
                    <a:ea typeface="+mj-ea"/>
                    <a:cs typeface="Times New Roman" panose="02020603050405020304" pitchFamily="18" charset="0"/>
                  </a:rPr>
                  <a:t> in the red polygon (sum of volumes of all pixels)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Establish sampling design: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to do simple random sampling.</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Select estimator</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Our estimator will be the sample mean.</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the sample</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a:t>
                </a: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endParaRPr lang="en-US" sz="2400" kern="100" dirty="0">
                  <a:solidFill>
                    <a:srgbClr val="000000"/>
                  </a:solidFill>
                  <a:latin typeface="Aptos" panose="020B0004020202020204" pitchFamily="34" charset="0"/>
                  <a:cs typeface="Times New Roman" panose="02020603050405020304" pitchFamily="18" charset="0"/>
                </a:endParaRPr>
              </a:p>
              <a:p>
                <a:pPr marL="457200" indent="-457200">
                  <a:buFont typeface="+mj-lt"/>
                  <a:buAutoNum type="arabicPeriod"/>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514350" indent="-514350">
                  <a:buFont typeface="+mj-lt"/>
                  <a:buAutoNum type="arabicPeriod"/>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mc:Choice>
        <mc:Fallback xmlns="">
          <p:sp>
            <p:nvSpPr>
              <p:cNvPr id="4" name="Content Placeholder 2">
                <a:extLst>
                  <a:ext uri="{FF2B5EF4-FFF2-40B4-BE49-F238E27FC236}">
                    <a16:creationId xmlns:a16="http://schemas.microsoft.com/office/drawing/2014/main" id="{4427B21F-7740-7409-FFDE-2D758B8D21E4}"/>
                  </a:ext>
                </a:extLst>
              </p:cNvPr>
              <p:cNvSpPr>
                <a:spLocks noGrp="1" noRot="1" noChangeAspect="1" noMove="1" noResize="1" noEditPoints="1" noAdjustHandles="1" noChangeArrowheads="1" noChangeShapeType="1" noTextEdit="1"/>
              </p:cNvSpPr>
              <p:nvPr>
                <p:ph idx="1"/>
              </p:nvPr>
            </p:nvSpPr>
            <p:spPr>
              <a:xfrm>
                <a:off x="167179" y="1024933"/>
                <a:ext cx="7771019" cy="3667647"/>
              </a:xfrm>
              <a:blipFill>
                <a:blip r:embed="rId2"/>
                <a:stretch>
                  <a:fillRect l="-1255" t="-2159" b="-136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8C016A3-D803-3EB7-7BE7-AF50ECEF3E0F}"/>
              </a:ext>
            </a:extLst>
          </p:cNvPr>
          <p:cNvPicPr>
            <a:picLocks noChangeAspect="1"/>
          </p:cNvPicPr>
          <p:nvPr/>
        </p:nvPicPr>
        <p:blipFill rotWithShape="1">
          <a:blip r:embed="rId3"/>
          <a:srcRect l="33521" t="14978" r="20178" b="8738"/>
          <a:stretch/>
        </p:blipFill>
        <p:spPr>
          <a:xfrm>
            <a:off x="8161377" y="1598242"/>
            <a:ext cx="3192423" cy="282165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9" name="Slide Number Placeholder 4">
            <a:extLst>
              <a:ext uri="{FF2B5EF4-FFF2-40B4-BE49-F238E27FC236}">
                <a16:creationId xmlns:a16="http://schemas.microsoft.com/office/drawing/2014/main" id="{9E872EA6-A70F-32DE-F288-772D3D5E2205}"/>
              </a:ext>
            </a:extLst>
          </p:cNvPr>
          <p:cNvSpPr>
            <a:spLocks noGrp="1"/>
          </p:cNvSpPr>
          <p:nvPr>
            <p:ph type="sldNum" sz="quarter" idx="12"/>
          </p:nvPr>
        </p:nvSpPr>
        <p:spPr>
          <a:xfrm>
            <a:off x="8610600" y="6273295"/>
            <a:ext cx="2743200" cy="365125"/>
          </a:xfrm>
        </p:spPr>
        <p:txBody>
          <a:bodyPr/>
          <a:lstStyle/>
          <a:p>
            <a:fld id="{A1B5AB9F-B15C-43D9-954B-83BE00AF48AD}" type="slidenum">
              <a:rPr lang="en-US" smtClean="0"/>
              <a:t>8</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60A460-EA08-08F2-3D44-984A7F9FC94C}"/>
                  </a:ext>
                </a:extLst>
              </p:cNvPr>
              <p:cNvSpPr txBox="1"/>
              <p:nvPr/>
            </p:nvSpPr>
            <p:spPr>
              <a:xfrm>
                <a:off x="3743013" y="5228659"/>
                <a:ext cx="3544555" cy="738344"/>
              </a:xfrm>
              <a:prstGeom prst="rect">
                <a:avLst/>
              </a:prstGeom>
              <a:noFill/>
            </p:spPr>
            <p:txBody>
              <a:bodyPr wrap="square">
                <a:spAutoFit/>
              </a:bodyPr>
              <a:lstStyle/>
              <a:p>
                <a14:m>
                  <m:oMath xmlns:m="http://schemas.openxmlformats.org/officeDocument/2006/math">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f>
                      <m:f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f>
                      <m:f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nary>
                          <m:naryPr>
                            <m:chr m:val="∑"/>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𝑖𝑛</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sub>
                          <m:sup/>
                          <m:e>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𝑦</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e>
                        </m:nary>
                      </m:num>
                      <m:den>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den>
                    </m:f>
                  </m:oMath>
                </a14:m>
                <a:r>
                  <a:rPr lang="en-US" sz="2400"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endParaRPr lang="en-US" sz="2400" dirty="0">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2F60A460-EA08-08F2-3D44-984A7F9FC94C}"/>
                  </a:ext>
                </a:extLst>
              </p:cNvPr>
              <p:cNvSpPr txBox="1">
                <a:spLocks noRot="1" noChangeAspect="1" noMove="1" noResize="1" noEditPoints="1" noAdjustHandles="1" noChangeArrowheads="1" noChangeShapeType="1" noTextEdit="1"/>
              </p:cNvSpPr>
              <p:nvPr/>
            </p:nvSpPr>
            <p:spPr>
              <a:xfrm>
                <a:off x="3743013" y="5228659"/>
                <a:ext cx="3544555" cy="7383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454E301-950C-6214-CA5C-54DF837F7744}"/>
                  </a:ext>
                </a:extLst>
              </p:cNvPr>
              <p:cNvSpPr txBox="1"/>
              <p:nvPr/>
            </p:nvSpPr>
            <p:spPr>
              <a:xfrm>
                <a:off x="509119" y="5120438"/>
                <a:ext cx="2572378" cy="10291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sSub>
                            <m:sSubPr>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𝑦</m:t>
                              </m:r>
                            </m:e>
                            <m:sub>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sub>
                          </m:sSub>
                        </m:e>
                      </m:nary>
                    </m:oMath>
                  </m:oMathPara>
                </a14:m>
                <a:endParaRPr lang="en-US" sz="2400" dirty="0"/>
              </a:p>
            </p:txBody>
          </p:sp>
        </mc:Choice>
        <mc:Fallback xmlns="">
          <p:sp>
            <p:nvSpPr>
              <p:cNvPr id="24" name="TextBox 23">
                <a:extLst>
                  <a:ext uri="{FF2B5EF4-FFF2-40B4-BE49-F238E27FC236}">
                    <a16:creationId xmlns:a16="http://schemas.microsoft.com/office/drawing/2014/main" id="{3454E301-950C-6214-CA5C-54DF837F7744}"/>
                  </a:ext>
                </a:extLst>
              </p:cNvPr>
              <p:cNvSpPr txBox="1">
                <a:spLocks noRot="1" noChangeAspect="1" noMove="1" noResize="1" noEditPoints="1" noAdjustHandles="1" noChangeArrowheads="1" noChangeShapeType="1" noTextEdit="1"/>
              </p:cNvSpPr>
              <p:nvPr/>
            </p:nvSpPr>
            <p:spPr>
              <a:xfrm>
                <a:off x="509119" y="5120438"/>
                <a:ext cx="2572378" cy="10291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CE3249-4996-6EFF-13BE-674E9D508114}"/>
                  </a:ext>
                </a:extLst>
              </p:cNvPr>
              <p:cNvSpPr txBox="1"/>
              <p:nvPr/>
            </p:nvSpPr>
            <p:spPr>
              <a:xfrm>
                <a:off x="7589019" y="5088987"/>
                <a:ext cx="4177601" cy="8438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𝐶𝐼</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rad>
                    </m:oMath>
                  </m:oMathPara>
                </a14:m>
                <a:endParaRPr lang="en-US" sz="2400" dirty="0">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8CE3249-4996-6EFF-13BE-674E9D508114}"/>
                  </a:ext>
                </a:extLst>
              </p:cNvPr>
              <p:cNvSpPr txBox="1">
                <a:spLocks noRot="1" noChangeAspect="1" noMove="1" noResize="1" noEditPoints="1" noAdjustHandles="1" noChangeArrowheads="1" noChangeShapeType="1" noTextEdit="1"/>
              </p:cNvSpPr>
              <p:nvPr/>
            </p:nvSpPr>
            <p:spPr>
              <a:xfrm>
                <a:off x="7589019" y="5088987"/>
                <a:ext cx="4177601" cy="84388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19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A9EA1-9C9D-05BE-AD18-5F66A2B82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D160-6C02-AA07-0D06-C22286270A6D}"/>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27F3461-6C18-6550-E69E-85E30AB5B0DE}"/>
                  </a:ext>
                </a:extLst>
              </p:cNvPr>
              <p:cNvSpPr>
                <a:spLocks noGrp="1"/>
              </p:cNvSpPr>
              <p:nvPr>
                <p:ph idx="1"/>
              </p:nvPr>
            </p:nvSpPr>
            <p:spPr>
              <a:xfrm>
                <a:off x="55811" y="1080681"/>
                <a:ext cx="11680664"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Uncertainty:</a:t>
                </a:r>
              </a:p>
              <a:p>
                <a:pPr marL="0" indent="0">
                  <a:buNone/>
                </a:pP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𝐶𝐼</m:t>
                      </m:r>
                      <m:d>
                        <m:d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d>
                            <m:d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d>
                        </m:e>
                      </m:ra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f>
                            <m:f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f>
                            <m:f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nary>
                                <m:naryPr>
                                  <m:chr m:val="∑"/>
                                  <m:supHide m:val="on"/>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𝑖𝑛</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sub>
                                <m:sup/>
                                <m:e>
                                  <m:sSup>
                                    <m:sSup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𝑦</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sup>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e>
                              </m:nary>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den>
                          </m:f>
                        </m:e>
                      </m:ra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𝑠𝑑</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ad>
                        <m:radPr>
                          <m:degHide m:val="on"/>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f>
                            <m:f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e>
                      </m:rad>
                    </m:oMath>
                  </m:oMathPara>
                </a14:m>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mc:Choice>
        <mc:Fallback xmlns="">
          <p:sp>
            <p:nvSpPr>
              <p:cNvPr id="4" name="Content Placeholder 2">
                <a:extLst>
                  <a:ext uri="{FF2B5EF4-FFF2-40B4-BE49-F238E27FC236}">
                    <a16:creationId xmlns:a16="http://schemas.microsoft.com/office/drawing/2014/main" id="{B27F3461-6C18-6550-E69E-85E30AB5B0DE}"/>
                  </a:ext>
                </a:extLst>
              </p:cNvPr>
              <p:cNvSpPr>
                <a:spLocks noGrp="1" noRot="1" noChangeAspect="1" noMove="1" noResize="1" noEditPoints="1" noAdjustHandles="1" noChangeArrowheads="1" noChangeShapeType="1" noTextEdit="1"/>
              </p:cNvSpPr>
              <p:nvPr>
                <p:ph idx="1"/>
              </p:nvPr>
            </p:nvSpPr>
            <p:spPr>
              <a:xfrm>
                <a:off x="55811" y="1080681"/>
                <a:ext cx="11680664" cy="3667647"/>
              </a:xfrm>
              <a:blipFill>
                <a:blip r:embed="rId2"/>
                <a:stretch>
                  <a:fillRect l="-783" t="-2159"/>
                </a:stretch>
              </a:blipFill>
            </p:spPr>
            <p:txBody>
              <a:bodyPr/>
              <a:lstStyle/>
              <a:p>
                <a:r>
                  <a:rPr lang="en-US">
                    <a:noFill/>
                  </a:rPr>
                  <a:t> </a:t>
                </a:r>
              </a:p>
            </p:txBody>
          </p:sp>
        </mc:Fallback>
      </mc:AlternateContent>
      <p:sp>
        <p:nvSpPr>
          <p:cNvPr id="9" name="Slide Number Placeholder 4">
            <a:extLst>
              <a:ext uri="{FF2B5EF4-FFF2-40B4-BE49-F238E27FC236}">
                <a16:creationId xmlns:a16="http://schemas.microsoft.com/office/drawing/2014/main" id="{C5B2E0A2-F359-4D63-F49F-7A4BE5EE10BF}"/>
              </a:ext>
            </a:extLst>
          </p:cNvPr>
          <p:cNvSpPr>
            <a:spLocks noGrp="1"/>
          </p:cNvSpPr>
          <p:nvPr>
            <p:ph type="sldNum" sz="quarter" idx="12"/>
          </p:nvPr>
        </p:nvSpPr>
        <p:spPr>
          <a:xfrm>
            <a:off x="8610600" y="6356350"/>
            <a:ext cx="2743200" cy="365125"/>
          </a:xfrm>
        </p:spPr>
        <p:txBody>
          <a:bodyPr/>
          <a:lstStyle/>
          <a:p>
            <a:fld id="{A1B5AB9F-B15C-43D9-954B-83BE00AF48AD}" type="slidenum">
              <a:rPr lang="en-US" smtClean="0"/>
              <a:t>9</a:t>
            </a:fld>
            <a:endParaRPr lang="en-US"/>
          </a:p>
        </p:txBody>
      </p:sp>
      <p:pic>
        <p:nvPicPr>
          <p:cNvPr id="7" name="Picture 6">
            <a:extLst>
              <a:ext uri="{FF2B5EF4-FFF2-40B4-BE49-F238E27FC236}">
                <a16:creationId xmlns:a16="http://schemas.microsoft.com/office/drawing/2014/main" id="{3575FF4B-DC69-38EA-D672-CE15A41FE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720" y="3492674"/>
            <a:ext cx="5450270" cy="3365326"/>
          </a:xfrm>
          <a:prstGeom prst="rect">
            <a:avLst/>
          </a:prstGeom>
        </p:spPr>
      </p:pic>
      <p:sp>
        <p:nvSpPr>
          <p:cNvPr id="8" name="Content Placeholder 2">
            <a:extLst>
              <a:ext uri="{FF2B5EF4-FFF2-40B4-BE49-F238E27FC236}">
                <a16:creationId xmlns:a16="http://schemas.microsoft.com/office/drawing/2014/main" id="{CB166B51-C094-5057-A302-0335C57BB20B}"/>
              </a:ext>
            </a:extLst>
          </p:cNvPr>
          <p:cNvSpPr txBox="1">
            <a:spLocks/>
          </p:cNvSpPr>
          <p:nvPr/>
        </p:nvSpPr>
        <p:spPr>
          <a:xfrm>
            <a:off x="5797899" y="4014263"/>
            <a:ext cx="6394101" cy="36676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In design-based methods, the uncertainty (confidence interval width) tends to be </a:t>
            </a:r>
            <a:r>
              <a:rPr lang="en-US" sz="2400" b="1" kern="100" dirty="0">
                <a:solidFill>
                  <a:srgbClr val="000000"/>
                </a:solidFill>
                <a:latin typeface="Aptos" panose="020B0004020202020204" pitchFamily="34" charset="0"/>
                <a:ea typeface="+mj-ea"/>
                <a:cs typeface="Times New Roman" panose="02020603050405020304" pitchFamily="18" charset="0"/>
              </a:rPr>
              <a:t>proportional to the inverse of the square root of the sample size</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In many applications our sample sizes are in the blue area (large uncertainty)</a:t>
            </a:r>
          </a:p>
          <a:p>
            <a:endParaRPr lang="en-US" sz="2400" dirty="0">
              <a:cs typeface="Calibri" panose="020F0502020204030204"/>
            </a:endParaRPr>
          </a:p>
        </p:txBody>
      </p:sp>
      <p:sp>
        <p:nvSpPr>
          <p:cNvPr id="10" name="Rectangle 9">
            <a:extLst>
              <a:ext uri="{FF2B5EF4-FFF2-40B4-BE49-F238E27FC236}">
                <a16:creationId xmlns:a16="http://schemas.microsoft.com/office/drawing/2014/main" id="{5733DD24-10CD-93C7-E9A0-3F0FE7F5936F}"/>
              </a:ext>
            </a:extLst>
          </p:cNvPr>
          <p:cNvSpPr/>
          <p:nvPr/>
        </p:nvSpPr>
        <p:spPr>
          <a:xfrm>
            <a:off x="1195754" y="4441371"/>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576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2489</TotalTime>
  <Words>2813</Words>
  <Application>Microsoft Office PowerPoint</Application>
  <PresentationFormat>Widescreen</PresentationFormat>
  <Paragraphs>363</Paragraphs>
  <Slides>32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Arial</vt:lpstr>
      <vt:lpstr>Calibri</vt:lpstr>
      <vt:lpstr>Cambria Math</vt:lpstr>
      <vt:lpstr>Wingdings</vt:lpstr>
      <vt:lpstr>Office Theme</vt:lpstr>
      <vt:lpstr>Applications for Small Area Estimation Methods in Forest Inventories and Modeling Center for Intensive Planted-forest Silviculture</vt:lpstr>
      <vt:lpstr>Outline</vt:lpstr>
      <vt:lpstr>Part 1. Introduction</vt:lpstr>
      <vt:lpstr>Part 1. Introduction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a model</vt:lpstr>
      <vt:lpstr>Part 1. Estimation based on a model</vt:lpstr>
      <vt:lpstr>Part 1. Estimation based on a model</vt:lpstr>
      <vt:lpstr>Part 1. Estimation based on a model</vt:lpstr>
      <vt:lpstr>Part 1. Estimation based on a model</vt:lpstr>
      <vt:lpstr>Part 1. Estimation based on a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Small area estimation,  unit-level model</vt:lpstr>
      <vt:lpstr>Part 2. SAE,  unit-level model</vt:lpstr>
      <vt:lpstr>PowerPoint Presentation</vt:lpstr>
      <vt:lpstr>SAE Unit-level Model vs Regression with dummy vars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FRANCISCO MAURO GUTIERREZ</dc:creator>
  <cp:lastModifiedBy>FRANCISCO MAURO GUTIERREZ</cp:lastModifiedBy>
  <cp:revision>2</cp:revision>
  <dcterms:created xsi:type="dcterms:W3CDTF">2025-02-05T05:05:00Z</dcterms:created>
  <dcterms:modified xsi:type="dcterms:W3CDTF">2025-02-09T02:52:58Z</dcterms:modified>
</cp:coreProperties>
</file>